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77"/>
  </p:notesMasterIdLst>
  <p:sldIdLst>
    <p:sldId id="256" r:id="rId2"/>
    <p:sldId id="259" r:id="rId3"/>
    <p:sldId id="260" r:id="rId4"/>
    <p:sldId id="261" r:id="rId5"/>
    <p:sldId id="264" r:id="rId6"/>
    <p:sldId id="265" r:id="rId7"/>
    <p:sldId id="262" r:id="rId8"/>
    <p:sldId id="263" r:id="rId9"/>
    <p:sldId id="286" r:id="rId10"/>
    <p:sldId id="287" r:id="rId11"/>
    <p:sldId id="288" r:id="rId12"/>
    <p:sldId id="289" r:id="rId13"/>
    <p:sldId id="290" r:id="rId14"/>
    <p:sldId id="291" r:id="rId15"/>
    <p:sldId id="292" r:id="rId16"/>
    <p:sldId id="293" r:id="rId17"/>
    <p:sldId id="268" r:id="rId18"/>
    <p:sldId id="269" r:id="rId19"/>
    <p:sldId id="270" r:id="rId20"/>
    <p:sldId id="271" r:id="rId21"/>
    <p:sldId id="272" r:id="rId22"/>
    <p:sldId id="294" r:id="rId23"/>
    <p:sldId id="295" r:id="rId24"/>
    <p:sldId id="275" r:id="rId25"/>
    <p:sldId id="276" r:id="rId26"/>
    <p:sldId id="296" r:id="rId27"/>
    <p:sldId id="278" r:id="rId28"/>
    <p:sldId id="277" r:id="rId29"/>
    <p:sldId id="297" r:id="rId30"/>
    <p:sldId id="298" r:id="rId31"/>
    <p:sldId id="299" r:id="rId32"/>
    <p:sldId id="280" r:id="rId33"/>
    <p:sldId id="279" r:id="rId34"/>
    <p:sldId id="281" r:id="rId35"/>
    <p:sldId id="282" r:id="rId36"/>
    <p:sldId id="283" r:id="rId37"/>
    <p:sldId id="284" r:id="rId38"/>
    <p:sldId id="336" r:id="rId39"/>
    <p:sldId id="285" r:id="rId40"/>
    <p:sldId id="300" r:id="rId41"/>
    <p:sldId id="301" r:id="rId42"/>
    <p:sldId id="302" r:id="rId43"/>
    <p:sldId id="303" r:id="rId44"/>
    <p:sldId id="304" r:id="rId45"/>
    <p:sldId id="305" r:id="rId46"/>
    <p:sldId id="306" r:id="rId47"/>
    <p:sldId id="307" r:id="rId48"/>
    <p:sldId id="308" r:id="rId49"/>
    <p:sldId id="32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9" r:id="rId70"/>
    <p:sldId id="331" r:id="rId71"/>
    <p:sldId id="332" r:id="rId72"/>
    <p:sldId id="330" r:id="rId73"/>
    <p:sldId id="333" r:id="rId74"/>
    <p:sldId id="334" r:id="rId75"/>
    <p:sldId id="335" r:id="rId7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9" autoAdjust="0"/>
    <p:restoredTop sz="94660"/>
  </p:normalViewPr>
  <p:slideViewPr>
    <p:cSldViewPr>
      <p:cViewPr varScale="1">
        <p:scale>
          <a:sx n="72" d="100"/>
          <a:sy n="72" d="100"/>
        </p:scale>
        <p:origin x="112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4D8759-9BC2-4D88-8559-1DE82A980FF0}" type="datetimeFigureOut">
              <a:rPr lang="it-IT" smtClean="0"/>
              <a:pPr/>
              <a:t>15/05/2018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D73799-F133-44D5-8622-4DD64C956FF5}" type="slidenum">
              <a:rPr lang="it-IT" smtClean="0"/>
              <a:pPr/>
              <a:t>‹N›</a:t>
            </a:fld>
            <a:endParaRPr lang="it-IT"/>
          </a:p>
        </p:txBody>
      </p:sp>
    </p:spTree>
    <p:extLst>
      <p:ext uri="{BB962C8B-B14F-4D97-AF65-F5344CB8AC3E}">
        <p14:creationId xmlns:p14="http://schemas.microsoft.com/office/powerpoint/2010/main" val="2819534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DD73799-F133-44D5-8622-4DD64C956FF5}" type="slidenum">
              <a:rPr lang="it-IT" smtClean="0"/>
              <a:pPr/>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81938F4-BE86-4FF1-814F-6F16A8E37BB3}" type="slidenum">
              <a:rPr lang="it-IT" smtClean="0"/>
              <a:pPr/>
              <a:t>21</a:t>
            </a:fld>
            <a:endParaRPr lang="it-IT"/>
          </a:p>
        </p:txBody>
      </p:sp>
    </p:spTree>
    <p:extLst>
      <p:ext uri="{BB962C8B-B14F-4D97-AF65-F5344CB8AC3E}">
        <p14:creationId xmlns:p14="http://schemas.microsoft.com/office/powerpoint/2010/main" val="4024254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E4CEE088-7F4F-4ACD-B155-89C2E56EFC1C}" type="datetimeFigureOut">
              <a:rPr lang="it-IT" smtClean="0"/>
              <a:pPr/>
              <a:t>15/05/2018</a:t>
            </a:fld>
            <a:endParaRPr lang="it-IT"/>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it-IT"/>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A4F2614-68CD-40B2-A760-2071C5B75EC0}" type="slidenum">
              <a:rPr lang="it-IT" smtClean="0"/>
              <a:pPr/>
              <a:t>‹N›</a:t>
            </a:fld>
            <a:endParaRPr lang="it-IT"/>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it-IT"/>
              <a:t>Fare clic per modificare lo stile del titolo</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Tree>
  </p:cSld>
  <p:clrMapOvr>
    <a:masterClrMapping/>
  </p:clrMapOvr>
  <p:transition spd="med">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nchor="ct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E4CEE088-7F4F-4ACD-B155-89C2E56EFC1C}" type="datetimeFigureOut">
              <a:rPr lang="it-IT" smtClean="0"/>
              <a:pPr/>
              <a:t>15/05/2018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A4F2614-68CD-40B2-A760-2071C5B75EC0}" type="slidenum">
              <a:rPr lang="it-IT" smtClean="0"/>
              <a:pPr/>
              <a:t>‹N›</a:t>
            </a:fld>
            <a:endParaRPr lang="it-IT"/>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E4CEE088-7F4F-4ACD-B155-89C2E56EFC1C}" type="datetimeFigureOut">
              <a:rPr lang="it-IT" smtClean="0"/>
              <a:pPr/>
              <a:t>15/05/2018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A4F2614-68CD-40B2-A760-2071C5B75EC0}" type="slidenum">
              <a:rPr lang="it-IT" smtClean="0"/>
              <a:pPr/>
              <a:t>‹N›</a:t>
            </a:fld>
            <a:endParaRPr lang="it-IT"/>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E4CEE088-7F4F-4ACD-B155-89C2E56EFC1C}" type="datetimeFigureOut">
              <a:rPr lang="it-IT" smtClean="0"/>
              <a:pPr/>
              <a:t>15/05/2018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A4F2614-68CD-40B2-A760-2071C5B75EC0}" type="slidenum">
              <a:rPr lang="it-IT" smtClean="0"/>
              <a:pPr/>
              <a:t>‹N›</a:t>
            </a:fld>
            <a:endParaRPr lang="it-IT"/>
          </a:p>
        </p:txBody>
      </p:sp>
      <p:sp>
        <p:nvSpPr>
          <p:cNvPr id="11" name="Title 10"/>
          <p:cNvSpPr>
            <a:spLocks noGrp="1"/>
          </p:cNvSpPr>
          <p:nvPr>
            <p:ph type="title"/>
          </p:nvPr>
        </p:nvSpPr>
        <p:spPr/>
        <p:txBody>
          <a:bodyPr/>
          <a:lstStyle/>
          <a:p>
            <a:r>
              <a:rPr lang="it-IT"/>
              <a:t>Fare clic per modificare lo stile del titolo</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E4CEE088-7F4F-4ACD-B155-89C2E56EFC1C}" type="datetimeFigureOut">
              <a:rPr lang="it-IT" smtClean="0"/>
              <a:pPr/>
              <a:t>15/05/2018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A4F2614-68CD-40B2-A760-2071C5B75EC0}" type="slidenum">
              <a:rPr lang="it-IT" smtClean="0"/>
              <a:pPr/>
              <a:t>‹N›</a:t>
            </a:fld>
            <a:endParaRPr lang="it-IT"/>
          </a:p>
        </p:txBody>
      </p:sp>
    </p:spTree>
  </p:cSld>
  <p:clrMapOvr>
    <a:masterClrMapping/>
  </p:clrMapOvr>
  <p:transition spd="med">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4CEE088-7F4F-4ACD-B155-89C2E56EFC1C}" type="datetimeFigureOut">
              <a:rPr lang="it-IT" smtClean="0"/>
              <a:pPr/>
              <a:t>15/05/2018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A4F2614-68CD-40B2-A760-2071C5B75EC0}" type="slidenum">
              <a:rPr lang="it-IT" smtClean="0"/>
              <a:pPr/>
              <a:t>‹N›</a:t>
            </a:fld>
            <a:endParaRPr lang="it-IT"/>
          </a:p>
        </p:txBody>
      </p:sp>
      <p:sp>
        <p:nvSpPr>
          <p:cNvPr id="12" name="Title 11"/>
          <p:cNvSpPr>
            <a:spLocks noGrp="1"/>
          </p:cNvSpPr>
          <p:nvPr>
            <p:ph type="title"/>
          </p:nvPr>
        </p:nvSpPr>
        <p:spPr/>
        <p:txBody>
          <a:bodyPr/>
          <a:lstStyle>
            <a:lvl1pPr>
              <a:defRPr>
                <a:solidFill>
                  <a:schemeClr val="tx2"/>
                </a:solidFill>
              </a:defRPr>
            </a:lvl1pPr>
          </a:lstStyle>
          <a:p>
            <a:r>
              <a:rPr lang="it-IT"/>
              <a:t>Fare clic per modificare lo stile del titolo</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cSld>
  <p:clrMapOvr>
    <a:masterClrMapping/>
  </p:clrMapOvr>
  <p:transition spd="med">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4CEE088-7F4F-4ACD-B155-89C2E56EFC1C}" type="datetimeFigureOut">
              <a:rPr lang="it-IT" smtClean="0"/>
              <a:pPr/>
              <a:t>15/05/2018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A4F2614-68CD-40B2-A760-2071C5B75EC0}" type="slidenum">
              <a:rPr lang="it-IT" smtClean="0"/>
              <a:pPr/>
              <a:t>‹N›</a:t>
            </a:fld>
            <a:endParaRPr lang="it-IT"/>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E4CEE088-7F4F-4ACD-B155-89C2E56EFC1C}" type="datetimeFigureOut">
              <a:rPr lang="it-IT" smtClean="0"/>
              <a:pPr/>
              <a:t>15/05/2018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A4F2614-68CD-40B2-A760-2071C5B75EC0}" type="slidenum">
              <a:rPr lang="it-IT" smtClean="0"/>
              <a:pPr/>
              <a:t>‹N›</a:t>
            </a:fld>
            <a:endParaRPr lang="it-IT"/>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EE088-7F4F-4ACD-B155-89C2E56EFC1C}" type="datetimeFigureOut">
              <a:rPr lang="it-IT" smtClean="0"/>
              <a:pPr/>
              <a:t>15/05/2018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A4F2614-68CD-40B2-A760-2071C5B75EC0}" type="slidenum">
              <a:rPr lang="it-IT" smtClean="0"/>
              <a:pPr/>
              <a:t>‹N›</a:t>
            </a:fld>
            <a:endParaRPr lang="it-IT"/>
          </a:p>
        </p:txBody>
      </p:sp>
    </p:spTree>
  </p:cSld>
  <p:clrMapOvr>
    <a:masterClrMapping/>
  </p:clrMapOvr>
  <p:transition spd="med">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it-IT"/>
              <a:t>Fare clic per modificare lo stile del titolo</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E4CEE088-7F4F-4ACD-B155-89C2E56EFC1C}" type="datetimeFigureOut">
              <a:rPr lang="it-IT" smtClean="0"/>
              <a:pPr/>
              <a:t>15/05/2018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A4F2614-68CD-40B2-A760-2071C5B75EC0}" type="slidenum">
              <a:rPr lang="it-IT" smtClean="0"/>
              <a:pPr/>
              <a:t>‹N›</a:t>
            </a:fld>
            <a:endParaRPr lang="it-IT"/>
          </a:p>
        </p:txBody>
      </p:sp>
    </p:spTree>
  </p:cSld>
  <p:clrMapOvr>
    <a:masterClrMapping/>
  </p:clrMapOvr>
  <p:transition spd="med">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it-IT"/>
              <a:t>Fare clic per modificare lo stile del titolo</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E4CEE088-7F4F-4ACD-B155-89C2E56EFC1C}" type="datetimeFigureOut">
              <a:rPr lang="it-IT" smtClean="0"/>
              <a:pPr/>
              <a:t>15/05/2018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A4F2614-68CD-40B2-A760-2071C5B75EC0}" type="slidenum">
              <a:rPr lang="it-IT" smtClean="0"/>
              <a:pPr/>
              <a:t>‹N›</a:t>
            </a:fld>
            <a:endParaRPr lang="it-IT"/>
          </a:p>
        </p:txBody>
      </p:sp>
    </p:spTree>
  </p:cSld>
  <p:clrMapOvr>
    <a:masterClrMapping/>
  </p:clrMapOvr>
  <p:transition spd="med">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E4CEE088-7F4F-4ACD-B155-89C2E56EFC1C}" type="datetimeFigureOut">
              <a:rPr lang="it-IT" smtClean="0"/>
              <a:pPr/>
              <a:t>15/05/2018</a:t>
            </a:fld>
            <a:endParaRPr lang="it-IT"/>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it-IT"/>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A4F2614-68CD-40B2-A760-2071C5B75EC0}"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ransition spd="med">
    <p:wedg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SIAS%20-%20Sistema%20Informativo%20degli%20Arch.._.lnk"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58563" y="1905985"/>
            <a:ext cx="8568953" cy="523220"/>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2800" b="1" dirty="0">
                <a:ln>
                  <a:prstDash val="solid"/>
                </a:ln>
                <a:effectLst>
                  <a:outerShdw blurRad="88000" dist="50800" dir="5040000" algn="tl">
                    <a:schemeClr val="accent4">
                      <a:tint val="80000"/>
                      <a:satMod val="250000"/>
                      <a:alpha val="45000"/>
                    </a:schemeClr>
                  </a:outerShdw>
                </a:effectLst>
              </a:rPr>
              <a:t>Organizzazione e strutturazione dell’ archivio</a:t>
            </a:r>
            <a:endParaRPr lang="it-IT" sz="2800" b="1" cap="none" spc="0" dirty="0">
              <a:ln>
                <a:prstDash val="solid"/>
              </a:ln>
              <a:effectLst>
                <a:outerShdw blurRad="88000" dist="50800" dir="5040000" algn="tl">
                  <a:schemeClr val="accent4">
                    <a:tint val="80000"/>
                    <a:satMod val="250000"/>
                    <a:alpha val="45000"/>
                  </a:schemeClr>
                </a:outerShdw>
              </a:effectLst>
            </a:endParaRP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636" y="2564904"/>
            <a:ext cx="7822808" cy="3957240"/>
          </a:xfrm>
          <a:prstGeom prst="rect">
            <a:avLst/>
          </a:prstGeom>
          <a:ln w="12700" cmpd="dbl">
            <a:solidFill>
              <a:schemeClr val="bg2">
                <a:lumMod val="75000"/>
              </a:schemeClr>
            </a:solidFill>
            <a:prstDash val="solid"/>
          </a:ln>
          <a:effectLst/>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5129" y="515443"/>
            <a:ext cx="2049315" cy="1404000"/>
          </a:xfrm>
          <a:prstGeom prst="rect">
            <a:avLst/>
          </a:prstGeom>
        </p:spPr>
      </p:pic>
      <p:sp>
        <p:nvSpPr>
          <p:cNvPr id="5" name="Rettangolo 4"/>
          <p:cNvSpPr/>
          <p:nvPr/>
        </p:nvSpPr>
        <p:spPr>
          <a:xfrm>
            <a:off x="631636" y="459184"/>
            <a:ext cx="5359160" cy="1015663"/>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6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Archivio di stato</a:t>
            </a:r>
          </a:p>
        </p:txBody>
      </p:sp>
    </p:spTree>
    <p:extLst>
      <p:ext uri="{BB962C8B-B14F-4D97-AF65-F5344CB8AC3E}">
        <p14:creationId xmlns:p14="http://schemas.microsoft.com/office/powerpoint/2010/main" val="171303503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4769670"/>
            <a:ext cx="8856984" cy="1971698"/>
          </a:xfrm>
        </p:spPr>
        <p:txBody>
          <a:bodyPr/>
          <a:lstStyle/>
          <a:p>
            <a:pPr algn="l"/>
            <a:r>
              <a:rPr lang="it-IT" sz="2000" dirty="0"/>
              <a:t>«La Riscossa» 21/05/1921</a:t>
            </a:r>
            <a:br>
              <a:rPr lang="it-IT" sz="2000" dirty="0"/>
            </a:br>
            <a:br>
              <a:rPr lang="it-IT" sz="2000" dirty="0"/>
            </a:br>
            <a:r>
              <a:rPr lang="it-IT" sz="2000" b="1" dirty="0">
                <a:solidFill>
                  <a:srgbClr val="FFFF00"/>
                </a:solidFill>
              </a:rPr>
              <a:t>LUIGI PLATANIA</a:t>
            </a:r>
            <a:r>
              <a:rPr lang="it-IT" sz="2000" dirty="0"/>
              <a:t>, dapprima anarchico, aderì ai Fasci di Combattimento nel ‘19 e divenne fervente patriota e convinto fascista. Nei </a:t>
            </a:r>
            <a:r>
              <a:rPr lang="it-IT" sz="2000" u="sng" dirty="0"/>
              <a:t>primi anni Venti </a:t>
            </a:r>
            <a:r>
              <a:rPr lang="it-IT" sz="2000" dirty="0"/>
              <a:t>caratterizzati da </a:t>
            </a:r>
            <a:r>
              <a:rPr lang="it-IT" sz="2000" u="sng" dirty="0"/>
              <a:t>violenze ‘rosse’ e ‘nere’ </a:t>
            </a:r>
            <a:r>
              <a:rPr lang="it-IT" sz="2000" dirty="0"/>
              <a:t>fu assassinato da sicari forse anarchici, forse comunisti. La sua morte provocò altre violenze, in particolare l’eccidio di Santa Giustina. </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23253"/>
            <a:ext cx="7917567" cy="2269620"/>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708920"/>
            <a:ext cx="3464375" cy="2415405"/>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625" y="2450066"/>
            <a:ext cx="3554097" cy="2304256"/>
          </a:xfrm>
          <a:prstGeom prst="rect">
            <a:avLst/>
          </a:prstGeom>
        </p:spPr>
      </p:pic>
    </p:spTree>
    <p:extLst>
      <p:ext uri="{BB962C8B-B14F-4D97-AF65-F5344CB8AC3E}">
        <p14:creationId xmlns:p14="http://schemas.microsoft.com/office/powerpoint/2010/main" val="30797102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67544" y="5517232"/>
            <a:ext cx="7554913" cy="1096144"/>
          </a:xfrm>
        </p:spPr>
        <p:txBody>
          <a:bodyPr/>
          <a:lstStyle/>
          <a:p>
            <a:r>
              <a:rPr lang="it-IT" dirty="0"/>
              <a:t>SANTA GIUSTINA </a:t>
            </a:r>
            <a:r>
              <a:rPr lang="it-IT" sz="2000" dirty="0"/>
              <a:t>«GERMINAL» 28/05/1921</a:t>
            </a:r>
            <a:endParaRPr lang="it-IT" dirty="0"/>
          </a:p>
        </p:txBody>
      </p:sp>
      <p:pic>
        <p:nvPicPr>
          <p:cNvPr id="6" name="Segnaposto contenuto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572000" y="332656"/>
            <a:ext cx="4032448" cy="2402429"/>
          </a:xfrm>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212976"/>
            <a:ext cx="3809962" cy="1745021"/>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332656"/>
            <a:ext cx="3264810" cy="2561087"/>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2866018"/>
            <a:ext cx="3404801" cy="2520280"/>
          </a:xfrm>
          <a:prstGeom prst="rect">
            <a:avLst/>
          </a:prstGeom>
        </p:spPr>
      </p:pic>
    </p:spTree>
    <p:extLst>
      <p:ext uri="{BB962C8B-B14F-4D97-AF65-F5344CB8AC3E}">
        <p14:creationId xmlns:p14="http://schemas.microsoft.com/office/powerpoint/2010/main" val="351089407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5076056" y="980728"/>
            <a:ext cx="3851920" cy="1944216"/>
          </a:xfrm>
        </p:spPr>
        <p:txBody>
          <a:bodyPr>
            <a:normAutofit fontScale="90000"/>
          </a:bodyPr>
          <a:lstStyle/>
          <a:p>
            <a:r>
              <a:rPr lang="it-IT" dirty="0"/>
              <a:t>IL BOLOGNESE </a:t>
            </a:r>
            <a:r>
              <a:rPr lang="it-IT" sz="1600" dirty="0"/>
              <a:t> </a:t>
            </a:r>
            <a:r>
              <a:rPr lang="it-IT" sz="2000" dirty="0"/>
              <a:t> 03/06/1922 «GERMINAL»</a:t>
            </a: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67544" y="4005064"/>
            <a:ext cx="8372865" cy="2664296"/>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88640"/>
            <a:ext cx="4475151" cy="3724176"/>
          </a:xfrm>
          <a:prstGeom prst="rect">
            <a:avLst/>
          </a:prstGeom>
        </p:spPr>
      </p:pic>
    </p:spTree>
    <p:extLst>
      <p:ext uri="{BB962C8B-B14F-4D97-AF65-F5344CB8AC3E}">
        <p14:creationId xmlns:p14="http://schemas.microsoft.com/office/powerpoint/2010/main" val="387386884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4869160"/>
            <a:ext cx="9144000" cy="1600200"/>
          </a:xfrm>
        </p:spPr>
        <p:txBody>
          <a:bodyPr/>
          <a:lstStyle/>
          <a:p>
            <a:r>
              <a:rPr lang="it-IT" dirty="0"/>
              <a:t>SCONTRI POPOLARI</a:t>
            </a:r>
            <a:r>
              <a:rPr lang="it-IT" sz="2000" dirty="0"/>
              <a:t> «GERMINAL» 28/07/1921    </a:t>
            </a: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691680" y="404664"/>
            <a:ext cx="5832648" cy="4449461"/>
          </a:xfrm>
        </p:spPr>
      </p:pic>
    </p:spTree>
    <p:extLst>
      <p:ext uri="{BB962C8B-B14F-4D97-AF65-F5344CB8AC3E}">
        <p14:creationId xmlns:p14="http://schemas.microsoft.com/office/powerpoint/2010/main" val="214354375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611560" y="404664"/>
            <a:ext cx="3600399" cy="2736304"/>
          </a:xfrm>
        </p:spPr>
        <p:txBody>
          <a:bodyPr/>
          <a:lstStyle/>
          <a:p>
            <a:r>
              <a:rPr lang="it-IT" dirty="0"/>
              <a:t>FEROCIA DEL FASCISMO</a:t>
            </a:r>
            <a:r>
              <a:rPr lang="it-IT" sz="1800" dirty="0"/>
              <a:t> «GERMINAL» 01/01/1921</a:t>
            </a: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67544" y="3429000"/>
            <a:ext cx="5184576" cy="3163649"/>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866" y="260648"/>
            <a:ext cx="4377606" cy="2952328"/>
          </a:xfrm>
          <a:prstGeom prst="rect">
            <a:avLst/>
          </a:prstGeom>
        </p:spPr>
      </p:pic>
    </p:spTree>
    <p:extLst>
      <p:ext uri="{BB962C8B-B14F-4D97-AF65-F5344CB8AC3E}">
        <p14:creationId xmlns:p14="http://schemas.microsoft.com/office/powerpoint/2010/main" val="245250994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611560" y="2708920"/>
            <a:ext cx="8066087" cy="1600200"/>
          </a:xfrm>
        </p:spPr>
        <p:txBody>
          <a:bodyPr/>
          <a:lstStyle/>
          <a:p>
            <a:r>
              <a:rPr lang="it-IT" dirty="0"/>
              <a:t>CRIMINE DI MILANO</a:t>
            </a:r>
            <a:r>
              <a:rPr lang="it-IT" sz="2000" dirty="0"/>
              <a:t> </a:t>
            </a:r>
            <a:br>
              <a:rPr lang="it-IT" sz="2000" dirty="0"/>
            </a:br>
            <a:r>
              <a:rPr lang="it-IT" sz="2000" dirty="0"/>
              <a:t>«GERMINAL»  26/03/1921</a:t>
            </a: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95536" y="4221088"/>
            <a:ext cx="5811137" cy="2472160"/>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0696" y="188640"/>
            <a:ext cx="7176991" cy="2520280"/>
          </a:xfrm>
          <a:prstGeom prst="rect">
            <a:avLst/>
          </a:prstGeom>
        </p:spPr>
      </p:pic>
    </p:spTree>
    <p:extLst>
      <p:ext uri="{BB962C8B-B14F-4D97-AF65-F5344CB8AC3E}">
        <p14:creationId xmlns:p14="http://schemas.microsoft.com/office/powerpoint/2010/main" val="144901076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0"/>
            <a:ext cx="9144000" cy="1607567"/>
          </a:xfrm>
        </p:spPr>
        <p:txBody>
          <a:bodyPr/>
          <a:lstStyle/>
          <a:p>
            <a:pPr algn="l"/>
            <a:r>
              <a:rPr lang="it-IT" sz="2000" dirty="0"/>
              <a:t>«L’AUSA» 27/07/1922 – Il trafiletto fa riferimento all’assassinio  di </a:t>
            </a:r>
            <a:r>
              <a:rPr lang="it-IT" sz="2000" b="1" dirty="0">
                <a:solidFill>
                  <a:srgbClr val="FFFF00"/>
                </a:solidFill>
              </a:rPr>
              <a:t>OLGA BONDI </a:t>
            </a:r>
            <a:r>
              <a:rPr lang="it-IT" sz="2000" dirty="0"/>
              <a:t>avvenuto il 24 luglio del 1922 sulla via XX Settembre ad opera di squadristi. La ragazza cadde sotto i colpi di arma da fuoco che avrebbero dovuto eliminare il fidanzato con cui stava passeggiando, l’anarchico Nello Rossi che fu ferito, ma riuscì a salvarsi.</a:t>
            </a:r>
          </a:p>
        </p:txBody>
      </p:sp>
      <p:pic>
        <p:nvPicPr>
          <p:cNvPr id="6" name="Segnaposto contenuto 5"/>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2339752" y="1700808"/>
            <a:ext cx="4896544" cy="4892456"/>
          </a:xfrm>
        </p:spPr>
      </p:pic>
    </p:spTree>
    <p:extLst>
      <p:ext uri="{BB962C8B-B14F-4D97-AF65-F5344CB8AC3E}">
        <p14:creationId xmlns:p14="http://schemas.microsoft.com/office/powerpoint/2010/main" val="165681139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79512" y="188640"/>
            <a:ext cx="8784976" cy="5400600"/>
          </a:xfrm>
        </p:spPr>
        <p:txBody>
          <a:bodyPr>
            <a:noAutofit/>
          </a:bodyPr>
          <a:lstStyle/>
          <a:p>
            <a:r>
              <a:rPr lang="it-IT" sz="6600" b="1" dirty="0"/>
              <a:t>ASCESA E CONSOLIDAMENTO DEL REGIME FASCISTA</a:t>
            </a:r>
          </a:p>
        </p:txBody>
      </p:sp>
    </p:spTree>
    <p:extLst>
      <p:ext uri="{BB962C8B-B14F-4D97-AF65-F5344CB8AC3E}">
        <p14:creationId xmlns:p14="http://schemas.microsoft.com/office/powerpoint/2010/main" val="2035543194"/>
      </p:ext>
    </p:extLst>
  </p:cSld>
  <p:clrMapOvr>
    <a:masterClrMapping/>
  </p:clrMapOvr>
  <p:transition spd="med">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80528" y="404664"/>
            <a:ext cx="7756525" cy="1054100"/>
          </a:xfrm>
        </p:spPr>
        <p:txBody>
          <a:bodyPr/>
          <a:lstStyle/>
          <a:p>
            <a:r>
              <a:rPr lang="it-IT" b="1" dirty="0"/>
              <a:t>Prima del regime </a:t>
            </a:r>
          </a:p>
        </p:txBody>
      </p:sp>
      <p:sp>
        <p:nvSpPr>
          <p:cNvPr id="3" name="CasellaDiTesto 2"/>
          <p:cNvSpPr txBox="1"/>
          <p:nvPr/>
        </p:nvSpPr>
        <p:spPr>
          <a:xfrm>
            <a:off x="683568" y="2060848"/>
            <a:ext cx="3672408" cy="4370427"/>
          </a:xfrm>
          <a:prstGeom prst="rect">
            <a:avLst/>
          </a:prstGeom>
          <a:noFill/>
        </p:spPr>
        <p:txBody>
          <a:bodyPr wrap="square" rtlCol="0">
            <a:spAutoFit/>
          </a:bodyPr>
          <a:lstStyle/>
          <a:p>
            <a:r>
              <a:rPr lang="it-IT" sz="2000" i="1" dirty="0"/>
              <a:t>Mussolini istituì il movimento politico dei Fasci di Combattimento il 23 Marzo 1919, che il 10 Novembre 1921 cambiò il nome in Partito Nazionale Fascista (PNF). La violenza preparò l’avvento del fascismo: nel 1921 furono distrutte dalle squadracce 59 case del popolo, 17 tipografie e sedi di giornali, 110 Camere del Lavoro (sedi politiche di sinistra), 151 circoli culturali socialisti.</a:t>
            </a:r>
          </a:p>
          <a:p>
            <a:endParaRPr lang="it-IT" dirty="0"/>
          </a:p>
        </p:txBody>
      </p:sp>
      <p:pic>
        <p:nvPicPr>
          <p:cNvPr id="2050" name="Picture 2" descr="Risultati immagini per mussolin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1556792"/>
            <a:ext cx="3031401" cy="447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98268"/>
      </p:ext>
    </p:extLst>
  </p:cSld>
  <p:clrMapOvr>
    <a:masterClrMapping/>
  </p:clrMapOvr>
  <p:transition spd="med">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323528" y="476672"/>
            <a:ext cx="8229600" cy="1143000"/>
          </a:xfrm>
        </p:spPr>
        <p:txBody>
          <a:bodyPr>
            <a:normAutofit/>
          </a:bodyPr>
          <a:lstStyle/>
          <a:p>
            <a:r>
              <a:rPr lang="it-IT" b="1" dirty="0"/>
              <a:t>Marcia su Roma</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916832"/>
            <a:ext cx="4464032" cy="310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395536" y="1988840"/>
            <a:ext cx="3456384" cy="3046988"/>
          </a:xfrm>
          <a:prstGeom prst="rect">
            <a:avLst/>
          </a:prstGeom>
          <a:noFill/>
        </p:spPr>
        <p:txBody>
          <a:bodyPr wrap="square" rtlCol="0">
            <a:spAutoFit/>
          </a:bodyPr>
          <a:lstStyle/>
          <a:p>
            <a:r>
              <a:rPr lang="it-IT" sz="2400" i="1" dirty="0"/>
              <a:t>Il 28 ottobre del 1922 avvenne quello che è considerato l’atto rivoluzionario che diede origine al regime fascista: la marcia su Roma, in cui 20.000 camicie nere marciarono sulla capitale. </a:t>
            </a:r>
          </a:p>
        </p:txBody>
      </p:sp>
    </p:spTree>
    <p:extLst>
      <p:ext uri="{BB962C8B-B14F-4D97-AF65-F5344CB8AC3E}">
        <p14:creationId xmlns:p14="http://schemas.microsoft.com/office/powerpoint/2010/main" val="521513042"/>
      </p:ext>
    </p:extLst>
  </p:cSld>
  <p:clrMapOvr>
    <a:masterClrMapping/>
  </p:clrMapOvr>
  <p:transition spd="med">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39552" y="1124744"/>
            <a:ext cx="8280920"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0" i="1" u="none" strike="noStrike" kern="0" cap="none" spc="0" normalizeH="0" baseline="0" noProof="0" dirty="0">
                <a:ln>
                  <a:noFill/>
                </a:ln>
                <a:effectLst/>
                <a:uLnTx/>
                <a:uFillTx/>
              </a:rPr>
              <a:t>Per </a:t>
            </a:r>
            <a:r>
              <a:rPr kumimoji="0" lang="it-IT" sz="2000" b="1" i="1" u="none" strike="noStrike" kern="0" cap="none" spc="0" normalizeH="0" baseline="0" noProof="0" dirty="0">
                <a:ln>
                  <a:noFill/>
                </a:ln>
                <a:effectLst/>
                <a:uLnTx/>
                <a:uFillTx/>
              </a:rPr>
              <a:t>archivio</a:t>
            </a:r>
            <a:r>
              <a:rPr kumimoji="0" lang="it-IT" sz="2000" b="0" i="1" u="none" strike="noStrike" kern="0" cap="none" spc="0" normalizeH="0" baseline="0" noProof="0" dirty="0">
                <a:ln>
                  <a:noFill/>
                </a:ln>
                <a:effectLst/>
                <a:uLnTx/>
                <a:uFillTx/>
              </a:rPr>
              <a:t> si intende una raccolta organizzata e sistematica di documenti di diversa natura (atti, scritture private e altri documenti originali) prodotti e/o acquisiti da un soggetto pubblico o privato, da enti, istituzioni, famiglie o persone, nel normale esercizio delle proprie funzioni. </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0813" y="-39038"/>
            <a:ext cx="5673117" cy="148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129" y="2708920"/>
            <a:ext cx="6180487" cy="3477766"/>
          </a:xfrm>
          <a:prstGeom prst="rect">
            <a:avLst/>
          </a:prstGeom>
          <a:ln w="101600" cmpd="dbl">
            <a:noFill/>
          </a:ln>
        </p:spPr>
      </p:pic>
    </p:spTree>
    <p:extLst>
      <p:ext uri="{BB962C8B-B14F-4D97-AF65-F5344CB8AC3E}">
        <p14:creationId xmlns:p14="http://schemas.microsoft.com/office/powerpoint/2010/main" val="2976901567"/>
      </p:ext>
    </p:extLst>
  </p:cSld>
  <p:clrMapOvr>
    <a:masterClrMapping/>
  </p:clrMapOvr>
  <p:transition spd="med">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843290"/>
            <a:ext cx="6586973" cy="439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67544" y="260648"/>
            <a:ext cx="8508285" cy="1569660"/>
          </a:xfrm>
          <a:prstGeom prst="rect">
            <a:avLst/>
          </a:prstGeom>
          <a:noFill/>
        </p:spPr>
        <p:txBody>
          <a:bodyPr wrap="square" rtlCol="0">
            <a:spAutoFit/>
          </a:bodyPr>
          <a:lstStyle/>
          <a:p>
            <a:r>
              <a:rPr lang="it-IT" sz="2400" i="1" dirty="0"/>
              <a:t>Ciò non parve cogliere di sorpresa le autorità quasi che fosse tutto programmato tra Mussolini e il re che consegnò al Duce l’incarico di primo ministro e il compito di formare un nuovo governo.</a:t>
            </a:r>
          </a:p>
          <a:p>
            <a:endParaRPr lang="it-IT" sz="2400" dirty="0"/>
          </a:p>
        </p:txBody>
      </p:sp>
    </p:spTree>
    <p:extLst>
      <p:ext uri="{BB962C8B-B14F-4D97-AF65-F5344CB8AC3E}">
        <p14:creationId xmlns:p14="http://schemas.microsoft.com/office/powerpoint/2010/main" val="249024745"/>
      </p:ext>
    </p:extLst>
  </p:cSld>
  <p:clrMapOvr>
    <a:masterClrMapping/>
  </p:clrMapOvr>
  <p:transition spd="med">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611560" y="188640"/>
            <a:ext cx="7756525" cy="1054100"/>
          </a:xfrm>
        </p:spPr>
        <p:txBody>
          <a:bodyPr>
            <a:normAutofit/>
          </a:bodyPr>
          <a:lstStyle/>
          <a:p>
            <a:r>
              <a:rPr lang="it-IT" b="1" dirty="0"/>
              <a:t>Il caso Matteotti</a:t>
            </a:r>
          </a:p>
        </p:txBody>
      </p:sp>
      <p:pic>
        <p:nvPicPr>
          <p:cNvPr id="2052" name="Picture 4" descr="Risultati immagini per matteott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484784"/>
            <a:ext cx="3312368" cy="480688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51520" y="2204864"/>
            <a:ext cx="4824536" cy="3046988"/>
          </a:xfrm>
          <a:prstGeom prst="rect">
            <a:avLst/>
          </a:prstGeom>
          <a:noFill/>
        </p:spPr>
        <p:txBody>
          <a:bodyPr wrap="square" rtlCol="0">
            <a:spAutoFit/>
          </a:bodyPr>
          <a:lstStyle/>
          <a:p>
            <a:r>
              <a:rPr lang="it-IT" sz="2400" i="1" dirty="0"/>
              <a:t>Dopo le elezioni del 1924 il politico Giacomo Matteotti si oppose alla vittoria del PNF denunciando gli evidenti brogli. Egli scomparve il 10 giugno e il suo corpo fu ritrovato solo alcuni mesi dopo. </a:t>
            </a:r>
          </a:p>
          <a:p>
            <a:r>
              <a:rPr lang="it-IT" sz="2400" i="1" dirty="0"/>
              <a:t>Questo fu l’omicidio politico della svolta autoritaria.</a:t>
            </a:r>
          </a:p>
        </p:txBody>
      </p:sp>
    </p:spTree>
    <p:extLst>
      <p:ext uri="{BB962C8B-B14F-4D97-AF65-F5344CB8AC3E}">
        <p14:creationId xmlns:p14="http://schemas.microsoft.com/office/powerpoint/2010/main" val="590412764"/>
      </p:ext>
    </p:extLst>
  </p:cSld>
  <p:clrMapOvr>
    <a:masterClrMapping/>
  </p:clrMapOvr>
  <p:transition spd="med">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asellaDiTesto 2"/>
          <p:cNvSpPr txBox="1"/>
          <p:nvPr/>
        </p:nvSpPr>
        <p:spPr>
          <a:xfrm>
            <a:off x="5831632" y="4437112"/>
            <a:ext cx="3312368"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i="1">
                <a:solidFill>
                  <a:srgbClr val="FFFFFF"/>
                </a:solidFill>
              </a:defRPr>
            </a:lvl1pPr>
          </a:lstStyle>
          <a:p>
            <a:r>
              <a:rPr sz="2400" dirty="0">
                <a:solidFill>
                  <a:schemeClr val="tx1"/>
                </a:solidFill>
              </a:rPr>
              <a:t>«</a:t>
            </a:r>
            <a:r>
              <a:rPr sz="2400" dirty="0" err="1">
                <a:solidFill>
                  <a:schemeClr val="tx1"/>
                </a:solidFill>
              </a:rPr>
              <a:t>L’Unità</a:t>
            </a:r>
            <a:r>
              <a:rPr lang="it-IT" sz="2400" i="0" dirty="0"/>
              <a:t>»</a:t>
            </a:r>
            <a:r>
              <a:rPr lang="it-IT" sz="2400" dirty="0">
                <a:solidFill>
                  <a:schemeClr val="tx1"/>
                </a:solidFill>
              </a:rPr>
              <a:t>,</a:t>
            </a:r>
          </a:p>
          <a:p>
            <a:r>
              <a:rPr sz="2400" dirty="0">
                <a:solidFill>
                  <a:schemeClr val="tx1"/>
                </a:solidFill>
              </a:rPr>
              <a:t>6 </a:t>
            </a:r>
            <a:r>
              <a:rPr sz="2400" dirty="0" err="1">
                <a:solidFill>
                  <a:schemeClr val="tx1"/>
                </a:solidFill>
              </a:rPr>
              <a:t>Giugno</a:t>
            </a:r>
            <a:r>
              <a:rPr sz="2400" dirty="0">
                <a:solidFill>
                  <a:schemeClr val="tx1"/>
                </a:solidFill>
              </a:rPr>
              <a:t> 1924</a:t>
            </a:r>
          </a:p>
        </p:txBody>
      </p:sp>
      <p:pic>
        <p:nvPicPr>
          <p:cNvPr id="153" name="Picture 2" descr="Picture 2"/>
          <p:cNvPicPr>
            <a:picLocks noChangeAspect="1"/>
          </p:cNvPicPr>
          <p:nvPr/>
        </p:nvPicPr>
        <p:blipFill>
          <a:blip r:embed="rId2" cstate="print">
            <a:extLst/>
          </a:blip>
          <a:stretch>
            <a:fillRect/>
          </a:stretch>
        </p:blipFill>
        <p:spPr>
          <a:xfrm>
            <a:off x="0" y="188640"/>
            <a:ext cx="5760640" cy="63813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advClick="0" advTm="10000">
        <p:check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5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asellaDiTesto 2"/>
          <p:cNvSpPr txBox="1"/>
          <p:nvPr/>
        </p:nvSpPr>
        <p:spPr>
          <a:xfrm>
            <a:off x="2555776" y="4509120"/>
            <a:ext cx="5307868"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i="1">
                <a:solidFill>
                  <a:srgbClr val="FFFFFF"/>
                </a:solidFill>
              </a:defRPr>
            </a:lvl1pPr>
          </a:lstStyle>
          <a:p>
            <a:r>
              <a:rPr sz="3200" dirty="0">
                <a:solidFill>
                  <a:schemeClr val="tx1"/>
                </a:solidFill>
              </a:rPr>
              <a:t>«</a:t>
            </a:r>
            <a:r>
              <a:rPr sz="3200" dirty="0" err="1">
                <a:solidFill>
                  <a:schemeClr val="tx1"/>
                </a:solidFill>
              </a:rPr>
              <a:t>L’Unità</a:t>
            </a:r>
            <a:r>
              <a:rPr lang="it-IT" sz="3200" i="0" dirty="0"/>
              <a:t>» </a:t>
            </a:r>
            <a:r>
              <a:rPr sz="3200" dirty="0">
                <a:solidFill>
                  <a:schemeClr val="tx1"/>
                </a:solidFill>
              </a:rPr>
              <a:t>14 </a:t>
            </a:r>
            <a:r>
              <a:rPr sz="3200" dirty="0" err="1">
                <a:solidFill>
                  <a:schemeClr val="tx1"/>
                </a:solidFill>
              </a:rPr>
              <a:t>Giugno</a:t>
            </a:r>
            <a:r>
              <a:rPr sz="3200" dirty="0">
                <a:solidFill>
                  <a:schemeClr val="tx1"/>
                </a:solidFill>
              </a:rPr>
              <a:t> 1924</a:t>
            </a:r>
          </a:p>
        </p:txBody>
      </p:sp>
      <p:pic>
        <p:nvPicPr>
          <p:cNvPr id="156" name="Picture 2" descr="Picture 2"/>
          <p:cNvPicPr>
            <a:picLocks noChangeAspect="1"/>
          </p:cNvPicPr>
          <p:nvPr/>
        </p:nvPicPr>
        <p:blipFill>
          <a:blip r:embed="rId2" cstate="print">
            <a:extLst/>
          </a:blip>
          <a:stretch>
            <a:fillRect/>
          </a:stretch>
        </p:blipFill>
        <p:spPr>
          <a:xfrm rot="10800000" flipH="1" flipV="1">
            <a:off x="323528" y="1700808"/>
            <a:ext cx="8552528" cy="16561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advClick="0" advTm="21000">
        <p:push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319088"/>
            <a:ext cx="8229600" cy="1143000"/>
          </a:xfrm>
        </p:spPr>
        <p:txBody>
          <a:bodyPr/>
          <a:lstStyle/>
          <a:p>
            <a:r>
              <a:rPr lang="it-IT" b="1" dirty="0"/>
              <a:t>Le leggi fascistissime</a:t>
            </a:r>
          </a:p>
        </p:txBody>
      </p:sp>
      <p:pic>
        <p:nvPicPr>
          <p:cNvPr id="3074" name="Picture 2" descr="Risultati immagini per mussolini saluto roma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1772816"/>
            <a:ext cx="2629358" cy="425172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25114" y="2224896"/>
            <a:ext cx="4608512" cy="4524315"/>
          </a:xfrm>
          <a:prstGeom prst="rect">
            <a:avLst/>
          </a:prstGeom>
          <a:noFill/>
        </p:spPr>
        <p:txBody>
          <a:bodyPr wrap="square" rtlCol="0">
            <a:spAutoFit/>
          </a:bodyPr>
          <a:lstStyle/>
          <a:p>
            <a:r>
              <a:rPr lang="it-IT" sz="2400" i="1" dirty="0"/>
              <a:t>A partire dal  1925 fino al novembre 1926 furono cancellate le caratteristiche di uno Stato liberale. Con  le leggi ‘fascistissime’ veniva limitata la libertà di stampa tramite la censura, proibiti gli scioperi  e le associazioni ‘pericolose’; tutti i partiti, tranne il PNF, venivano sciolti, il primo ministro rispondeva solo al re e veniva immiserito il potere del parlamento.</a:t>
            </a:r>
          </a:p>
        </p:txBody>
      </p:sp>
    </p:spTree>
    <p:extLst>
      <p:ext uri="{BB962C8B-B14F-4D97-AF65-F5344CB8AC3E}">
        <p14:creationId xmlns:p14="http://schemas.microsoft.com/office/powerpoint/2010/main" val="3805360779"/>
      </p:ext>
    </p:extLst>
  </p:cSld>
  <p:clrMapOvr>
    <a:masterClrMapping/>
  </p:clrMapOvr>
  <p:transition spd="med">
    <p:wedg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395536" y="0"/>
            <a:ext cx="7756525" cy="1054100"/>
          </a:xfrm>
        </p:spPr>
        <p:txBody>
          <a:bodyPr/>
          <a:lstStyle/>
          <a:p>
            <a:r>
              <a:rPr lang="it-IT" b="1" dirty="0"/>
              <a:t>La scuola </a:t>
            </a:r>
          </a:p>
        </p:txBody>
      </p:sp>
      <p:sp>
        <p:nvSpPr>
          <p:cNvPr id="3" name="CasellaDiTesto 2"/>
          <p:cNvSpPr txBox="1"/>
          <p:nvPr/>
        </p:nvSpPr>
        <p:spPr>
          <a:xfrm>
            <a:off x="395536" y="1124744"/>
            <a:ext cx="3816424" cy="4801314"/>
          </a:xfrm>
          <a:prstGeom prst="rect">
            <a:avLst/>
          </a:prstGeom>
          <a:noFill/>
        </p:spPr>
        <p:txBody>
          <a:bodyPr wrap="square" rtlCol="0">
            <a:spAutoFit/>
          </a:bodyPr>
          <a:lstStyle/>
          <a:p>
            <a:r>
              <a:rPr lang="it-IT" i="1" dirty="0"/>
              <a:t>Il 3 Aprile 1926 fu istituita l’Opera Nazionale Balilla (ONB) che 10 anni più tardi sarebbe stata soppressa e confluita nella Gioventù Italiana del Littorio (GIL) che organizzava la società giovanile. Inoltre come strumento di propaganda all’interno delle classi erano presenti le foto del Duce, del Re e del Papa.</a:t>
            </a:r>
          </a:p>
          <a:p>
            <a:r>
              <a:rPr lang="it-IT" i="1" dirty="0"/>
              <a:t>I libri di testo erano anch’essi un forte strumento di propaganda, mettevano infatti in risalto la figura di Mussolini tramite frasi evidentemente inneggianti al Regime</a:t>
            </a:r>
            <a:r>
              <a:rPr lang="it-IT" i="1"/>
              <a:t>.  </a:t>
            </a:r>
            <a:endParaRPr lang="it-IT" b="1" i="1" u="sng" dirty="0"/>
          </a:p>
          <a:p>
            <a:r>
              <a:rPr lang="it-IT" i="1" dirty="0"/>
              <a:t>Dal 1938 gli ebrei furono esclusi dall’ambiente scolastico per via della discriminazione razziale.</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052736"/>
            <a:ext cx="4158462" cy="5544616"/>
          </a:xfrm>
          <a:prstGeom prst="rect">
            <a:avLst/>
          </a:prstGeom>
        </p:spPr>
      </p:pic>
    </p:spTree>
    <p:extLst>
      <p:ext uri="{BB962C8B-B14F-4D97-AF65-F5344CB8AC3E}">
        <p14:creationId xmlns:p14="http://schemas.microsoft.com/office/powerpoint/2010/main" val="475599668"/>
      </p:ext>
    </p:extLst>
  </p:cSld>
  <p:clrMapOvr>
    <a:masterClrMapping/>
  </p:clrMapOvr>
  <p:transition spd="med">
    <p:wedg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2" descr="Picture 2"/>
          <p:cNvPicPr>
            <a:picLocks noChangeAspect="1"/>
          </p:cNvPicPr>
          <p:nvPr/>
        </p:nvPicPr>
        <p:blipFill>
          <a:blip r:embed="rId2" cstate="print">
            <a:extLst/>
          </a:blip>
          <a:stretch>
            <a:fillRect/>
          </a:stretch>
        </p:blipFill>
        <p:spPr>
          <a:xfrm>
            <a:off x="611560" y="620687"/>
            <a:ext cx="3744417" cy="4918042"/>
          </a:xfrm>
          <a:prstGeom prst="rect">
            <a:avLst/>
          </a:prstGeom>
          <a:ln w="12700">
            <a:miter lim="400000"/>
          </a:ln>
        </p:spPr>
      </p:pic>
      <p:pic>
        <p:nvPicPr>
          <p:cNvPr id="167" name="Picture 3" descr="Picture 3"/>
          <p:cNvPicPr>
            <a:picLocks noChangeAspect="1"/>
          </p:cNvPicPr>
          <p:nvPr/>
        </p:nvPicPr>
        <p:blipFill>
          <a:blip r:embed="rId3" cstate="print">
            <a:extLst/>
          </a:blip>
          <a:stretch>
            <a:fillRect/>
          </a:stretch>
        </p:blipFill>
        <p:spPr>
          <a:xfrm>
            <a:off x="5563485" y="626772"/>
            <a:ext cx="3112971" cy="4911956"/>
          </a:xfrm>
          <a:prstGeom prst="rect">
            <a:avLst/>
          </a:prstGeom>
          <a:ln w="12700">
            <a:miter lim="400000"/>
          </a:ln>
        </p:spPr>
      </p:pic>
      <p:sp>
        <p:nvSpPr>
          <p:cNvPr id="168" name="CasellaDiTesto 2"/>
          <p:cNvSpPr txBox="1"/>
          <p:nvPr/>
        </p:nvSpPr>
        <p:spPr>
          <a:xfrm>
            <a:off x="2123728" y="5877272"/>
            <a:ext cx="5328592" cy="3693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i="1">
                <a:solidFill>
                  <a:srgbClr val="FFFFFF"/>
                </a:solidFill>
              </a:defRPr>
            </a:lvl1pPr>
          </a:lstStyle>
          <a:p>
            <a:r>
              <a:rPr lang="it-IT" dirty="0"/>
              <a:t>                        </a:t>
            </a:r>
            <a:r>
              <a:rPr dirty="0"/>
              <a:t>«Libro </a:t>
            </a:r>
            <a:r>
              <a:rPr lang="it-IT" dirty="0"/>
              <a:t>di </a:t>
            </a:r>
            <a:r>
              <a:rPr dirty="0" err="1"/>
              <a:t>seconda</a:t>
            </a:r>
            <a:r>
              <a:rPr dirty="0"/>
              <a:t> </a:t>
            </a:r>
            <a:r>
              <a:rPr dirty="0" err="1"/>
              <a:t>classe</a:t>
            </a:r>
            <a:r>
              <a:rPr dirty="0"/>
              <a:t> 1938»</a:t>
            </a:r>
            <a:r>
              <a:rPr lang="it-IT" dirty="0"/>
              <a:t> </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advClick="0" advTm="34000">
        <p:checke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611560" y="0"/>
            <a:ext cx="8229600" cy="1143000"/>
          </a:xfrm>
        </p:spPr>
        <p:txBody>
          <a:bodyPr/>
          <a:lstStyle/>
          <a:p>
            <a:r>
              <a:rPr lang="it-IT" b="1" dirty="0"/>
              <a:t>L’Opera Nazionale Balilla</a:t>
            </a:r>
          </a:p>
        </p:txBody>
      </p:sp>
      <p:sp>
        <p:nvSpPr>
          <p:cNvPr id="3" name="CasellaDiTesto 2"/>
          <p:cNvSpPr txBox="1"/>
          <p:nvPr/>
        </p:nvSpPr>
        <p:spPr>
          <a:xfrm>
            <a:off x="396071" y="1412776"/>
            <a:ext cx="4338228" cy="2031325"/>
          </a:xfrm>
          <a:prstGeom prst="rect">
            <a:avLst/>
          </a:prstGeom>
          <a:noFill/>
        </p:spPr>
        <p:txBody>
          <a:bodyPr wrap="square" rtlCol="0">
            <a:spAutoFit/>
          </a:bodyPr>
          <a:lstStyle/>
          <a:p>
            <a:r>
              <a:rPr lang="it-IT" i="1" dirty="0"/>
              <a:t>Secondo la </a:t>
            </a:r>
            <a:r>
              <a:rPr lang="it-IT" b="1" i="1" dirty="0"/>
              <a:t>ONB</a:t>
            </a:r>
            <a:r>
              <a:rPr lang="it-IT" i="1" dirty="0"/>
              <a:t> i maschi erano divisi in:</a:t>
            </a:r>
          </a:p>
          <a:p>
            <a:pPr marL="285750" indent="-285750">
              <a:buFont typeface="Arial" pitchFamily="34" charset="0"/>
              <a:buChar char="•"/>
            </a:pPr>
            <a:r>
              <a:rPr lang="it-IT" i="1" dirty="0"/>
              <a:t>Figli della Lupa (6-8 anni)</a:t>
            </a:r>
          </a:p>
          <a:p>
            <a:pPr marL="285750" indent="-285750">
              <a:buFont typeface="Arial" pitchFamily="34" charset="0"/>
              <a:buChar char="•"/>
            </a:pPr>
            <a:r>
              <a:rPr lang="it-IT" i="1" dirty="0"/>
              <a:t>Balilla (8-11 anni)</a:t>
            </a:r>
          </a:p>
          <a:p>
            <a:pPr marL="285750" indent="-285750">
              <a:buFont typeface="Arial" pitchFamily="34" charset="0"/>
              <a:buChar char="•"/>
            </a:pPr>
            <a:r>
              <a:rPr lang="it-IT" i="1" dirty="0"/>
              <a:t>Moschettieri (12-13 anni)</a:t>
            </a:r>
          </a:p>
          <a:p>
            <a:pPr marL="285750" indent="-285750">
              <a:buFont typeface="Arial" pitchFamily="34" charset="0"/>
              <a:buChar char="•"/>
            </a:pPr>
            <a:r>
              <a:rPr lang="it-IT" i="1" dirty="0"/>
              <a:t>Avanguardisti (14-15 anni)</a:t>
            </a:r>
          </a:p>
          <a:p>
            <a:pPr marL="285750" indent="-285750">
              <a:buFont typeface="Arial" pitchFamily="34" charset="0"/>
              <a:buChar char="•"/>
            </a:pPr>
            <a:r>
              <a:rPr lang="it-IT" i="1" dirty="0"/>
              <a:t>Avanguardisti moschettieri (16-17 anni)</a:t>
            </a:r>
          </a:p>
          <a:p>
            <a:endParaRPr lang="it-IT" i="1"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3228077"/>
            <a:ext cx="5544616" cy="3489907"/>
          </a:xfrm>
          <a:prstGeom prst="rect">
            <a:avLst/>
          </a:prstGeom>
        </p:spPr>
      </p:pic>
      <p:sp>
        <p:nvSpPr>
          <p:cNvPr id="5" name="CasellaDiTesto 4"/>
          <p:cNvSpPr txBox="1"/>
          <p:nvPr/>
        </p:nvSpPr>
        <p:spPr>
          <a:xfrm>
            <a:off x="5097447" y="1412776"/>
            <a:ext cx="3744416" cy="1477328"/>
          </a:xfrm>
          <a:prstGeom prst="rect">
            <a:avLst/>
          </a:prstGeom>
          <a:noFill/>
        </p:spPr>
        <p:txBody>
          <a:bodyPr wrap="square" rtlCol="0">
            <a:spAutoFit/>
          </a:bodyPr>
          <a:lstStyle/>
          <a:p>
            <a:r>
              <a:rPr lang="it-IT" i="1" dirty="0"/>
              <a:t>e le femmine in:</a:t>
            </a:r>
          </a:p>
          <a:p>
            <a:pPr marL="285750" indent="-285750">
              <a:buFont typeface="Arial" pitchFamily="34" charset="0"/>
              <a:buChar char="•"/>
            </a:pPr>
            <a:r>
              <a:rPr lang="it-IT" i="1" dirty="0"/>
              <a:t>Figlie della Lupa (6-8 anni)</a:t>
            </a:r>
          </a:p>
          <a:p>
            <a:pPr marL="285750" indent="-285750">
              <a:buFont typeface="Arial" pitchFamily="34" charset="0"/>
              <a:buChar char="•"/>
            </a:pPr>
            <a:r>
              <a:rPr lang="it-IT" i="1" dirty="0"/>
              <a:t>Piccole italiane (8-14 anni)</a:t>
            </a:r>
          </a:p>
          <a:p>
            <a:pPr marL="285750" indent="-285750">
              <a:buFont typeface="Arial" pitchFamily="34" charset="0"/>
              <a:buChar char="•"/>
            </a:pPr>
            <a:r>
              <a:rPr lang="it-IT" i="1" dirty="0"/>
              <a:t>Giovani italiane (15-18 anni)</a:t>
            </a:r>
          </a:p>
          <a:p>
            <a:endParaRPr lang="it-IT" i="1" dirty="0"/>
          </a:p>
        </p:txBody>
      </p:sp>
    </p:spTree>
    <p:extLst>
      <p:ext uri="{BB962C8B-B14F-4D97-AF65-F5344CB8AC3E}">
        <p14:creationId xmlns:p14="http://schemas.microsoft.com/office/powerpoint/2010/main" val="3197152345"/>
      </p:ext>
    </p:extLst>
  </p:cSld>
  <p:clrMapOvr>
    <a:masterClrMapping/>
  </p:clrMapOvr>
  <p:transition spd="med">
    <p:wedg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836712"/>
            <a:ext cx="3435846" cy="4581128"/>
          </a:xfrm>
          <a:prstGeom prst="rect">
            <a:avLst/>
          </a:prstGeom>
        </p:spPr>
      </p:pic>
      <p:sp>
        <p:nvSpPr>
          <p:cNvPr id="5" name="CasellaDiTesto 4"/>
          <p:cNvSpPr txBox="1"/>
          <p:nvPr/>
        </p:nvSpPr>
        <p:spPr>
          <a:xfrm>
            <a:off x="467544" y="0"/>
            <a:ext cx="8352928" cy="769441"/>
          </a:xfrm>
          <a:prstGeom prst="rect">
            <a:avLst/>
          </a:prstGeom>
          <a:noFill/>
        </p:spPr>
        <p:txBody>
          <a:bodyPr wrap="square" rtlCol="0">
            <a:spAutoFit/>
          </a:bodyPr>
          <a:lstStyle/>
          <a:p>
            <a:r>
              <a:rPr lang="it-IT" sz="4400" b="1" dirty="0">
                <a:solidFill>
                  <a:schemeClr val="tx2"/>
                </a:solidFill>
              </a:rPr>
              <a:t>La condizione degli ebrei a scuola</a:t>
            </a: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836712"/>
            <a:ext cx="3436668" cy="4581128"/>
          </a:xfrm>
          <a:prstGeom prst="rect">
            <a:avLst/>
          </a:prstGeom>
        </p:spPr>
      </p:pic>
      <p:sp>
        <p:nvSpPr>
          <p:cNvPr id="7" name="CasellaDiTesto 6"/>
          <p:cNvSpPr txBox="1"/>
          <p:nvPr/>
        </p:nvSpPr>
        <p:spPr>
          <a:xfrm>
            <a:off x="539552" y="5661248"/>
            <a:ext cx="8423268" cy="646331"/>
          </a:xfrm>
          <a:prstGeom prst="rect">
            <a:avLst/>
          </a:prstGeom>
          <a:noFill/>
        </p:spPr>
        <p:txBody>
          <a:bodyPr wrap="none" rtlCol="0">
            <a:spAutoFit/>
          </a:bodyPr>
          <a:lstStyle/>
          <a:p>
            <a:r>
              <a:rPr lang="it-IT" dirty="0"/>
              <a:t>Come si legge in queste pagine del bisettimanale </a:t>
            </a:r>
            <a:r>
              <a:rPr lang="it-IT" i="1" dirty="0"/>
              <a:t>«</a:t>
            </a:r>
            <a:r>
              <a:rPr lang="it-IT" b="1" i="1" dirty="0"/>
              <a:t>La difesa della Razza</a:t>
            </a:r>
            <a:r>
              <a:rPr lang="it-IT" i="1" dirty="0"/>
              <a:t>»</a:t>
            </a:r>
            <a:r>
              <a:rPr lang="it-IT" dirty="0"/>
              <a:t> gli ebrei erano</a:t>
            </a:r>
          </a:p>
          <a:p>
            <a:r>
              <a:rPr lang="it-IT" dirty="0"/>
              <a:t>esclusi e discriminati anche nell’ambiente scolastico. </a:t>
            </a:r>
          </a:p>
        </p:txBody>
      </p:sp>
    </p:spTree>
    <p:extLst>
      <p:ext uri="{BB962C8B-B14F-4D97-AF65-F5344CB8AC3E}">
        <p14:creationId xmlns:p14="http://schemas.microsoft.com/office/powerpoint/2010/main" val="2735904933"/>
      </p:ext>
    </p:extLst>
  </p:cSld>
  <p:clrMapOvr>
    <a:masterClrMapping/>
  </p:clrMapOvr>
  <p:transition spd="med">
    <p:wedg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Molto comune era l’adesione alla Milizia Volontaria per la Sicurezza Nazionale (M.V.S.N.), più comunemente nota come corpo delle Camicie Nere, alla quale si poteva prendere parte solamente se il richiedente presentava un certificato che attestava la non appartenenza alla razza ebraica. Tale documento, rilasciato dall’anagrafe, si poteva avere in pochi giorni, dopo la verifica degli atti di battesimo dei genitori. Per quanto riguarda i residenti a Rimini, si arruolavano per lo più fra i 27 anni e i 35."/>
          <p:cNvSpPr txBox="1">
            <a:spLocks noGrp="1"/>
          </p:cNvSpPr>
          <p:nvPr>
            <p:ph type="body" idx="4294967295"/>
          </p:nvPr>
        </p:nvSpPr>
        <p:spPr>
          <a:xfrm>
            <a:off x="0" y="1628800"/>
            <a:ext cx="8820472" cy="4464496"/>
          </a:xfrm>
          <a:prstGeom prst="rect">
            <a:avLst/>
          </a:prstGeom>
        </p:spPr>
        <p:txBody>
          <a:bodyPr anchor="ctr">
            <a:normAutofit/>
          </a:bodyPr>
          <a:lstStyle/>
          <a:p>
            <a:pPr>
              <a:buNone/>
            </a:pPr>
            <a:r>
              <a:rPr lang="it-IT" sz="2800" i="1" dirty="0">
                <a:solidFill>
                  <a:schemeClr val="tx1"/>
                </a:solidFill>
              </a:rPr>
              <a:t>      </a:t>
            </a:r>
            <a:r>
              <a:rPr sz="2800" i="1" dirty="0">
                <a:solidFill>
                  <a:schemeClr val="tx1"/>
                </a:solidFill>
              </a:rPr>
              <a:t>Molto </a:t>
            </a:r>
            <a:r>
              <a:rPr sz="2800" i="1" dirty="0" err="1">
                <a:solidFill>
                  <a:schemeClr val="tx1"/>
                </a:solidFill>
              </a:rPr>
              <a:t>comune</a:t>
            </a:r>
            <a:r>
              <a:rPr sz="2800" i="1" dirty="0">
                <a:solidFill>
                  <a:schemeClr val="tx1"/>
                </a:solidFill>
              </a:rPr>
              <a:t> era </a:t>
            </a:r>
            <a:r>
              <a:rPr sz="2800" i="1" dirty="0" err="1">
                <a:solidFill>
                  <a:schemeClr val="tx1"/>
                </a:solidFill>
              </a:rPr>
              <a:t>l’adesione</a:t>
            </a:r>
            <a:r>
              <a:rPr sz="2800" i="1" dirty="0">
                <a:solidFill>
                  <a:schemeClr val="tx1"/>
                </a:solidFill>
              </a:rPr>
              <a:t> </a:t>
            </a:r>
            <a:r>
              <a:rPr sz="2800" i="1" dirty="0" err="1">
                <a:solidFill>
                  <a:schemeClr val="tx1"/>
                </a:solidFill>
              </a:rPr>
              <a:t>alla</a:t>
            </a:r>
            <a:r>
              <a:rPr sz="2800" i="1" dirty="0">
                <a:solidFill>
                  <a:schemeClr val="tx1"/>
                </a:solidFill>
              </a:rPr>
              <a:t> </a:t>
            </a:r>
            <a:r>
              <a:rPr sz="2800" i="1" dirty="0" err="1">
                <a:solidFill>
                  <a:schemeClr val="tx1"/>
                </a:solidFill>
              </a:rPr>
              <a:t>Milizia</a:t>
            </a:r>
            <a:r>
              <a:rPr sz="2800" i="1" dirty="0">
                <a:solidFill>
                  <a:schemeClr val="tx1"/>
                </a:solidFill>
              </a:rPr>
              <a:t> </a:t>
            </a:r>
            <a:r>
              <a:rPr sz="2800" i="1" dirty="0" err="1">
                <a:solidFill>
                  <a:schemeClr val="tx1"/>
                </a:solidFill>
              </a:rPr>
              <a:t>Volontaria</a:t>
            </a:r>
            <a:r>
              <a:rPr sz="2800" i="1" dirty="0">
                <a:solidFill>
                  <a:schemeClr val="tx1"/>
                </a:solidFill>
              </a:rPr>
              <a:t> per la </a:t>
            </a:r>
            <a:r>
              <a:rPr sz="2800" i="1" dirty="0" err="1">
                <a:solidFill>
                  <a:schemeClr val="tx1"/>
                </a:solidFill>
              </a:rPr>
              <a:t>Sicurezza</a:t>
            </a:r>
            <a:r>
              <a:rPr sz="2800" i="1" dirty="0">
                <a:solidFill>
                  <a:schemeClr val="tx1"/>
                </a:solidFill>
              </a:rPr>
              <a:t> </a:t>
            </a:r>
            <a:r>
              <a:rPr sz="2800" i="1" dirty="0" err="1">
                <a:solidFill>
                  <a:schemeClr val="tx1"/>
                </a:solidFill>
              </a:rPr>
              <a:t>Nazionale</a:t>
            </a:r>
            <a:r>
              <a:rPr sz="2800" i="1" dirty="0">
                <a:solidFill>
                  <a:schemeClr val="tx1"/>
                </a:solidFill>
              </a:rPr>
              <a:t> (M.V.S.N.), </a:t>
            </a:r>
            <a:r>
              <a:rPr sz="2800" i="1" dirty="0" err="1">
                <a:solidFill>
                  <a:schemeClr val="tx1"/>
                </a:solidFill>
              </a:rPr>
              <a:t>più</a:t>
            </a:r>
            <a:r>
              <a:rPr sz="2800" i="1" dirty="0">
                <a:solidFill>
                  <a:schemeClr val="tx1"/>
                </a:solidFill>
              </a:rPr>
              <a:t> </a:t>
            </a:r>
            <a:r>
              <a:rPr sz="2800" i="1" dirty="0" err="1">
                <a:solidFill>
                  <a:schemeClr val="tx1"/>
                </a:solidFill>
              </a:rPr>
              <a:t>comunemente</a:t>
            </a:r>
            <a:r>
              <a:rPr sz="2800" i="1" dirty="0">
                <a:solidFill>
                  <a:schemeClr val="tx1"/>
                </a:solidFill>
              </a:rPr>
              <a:t> nota come </a:t>
            </a:r>
            <a:r>
              <a:rPr sz="2800" i="1" dirty="0" err="1">
                <a:solidFill>
                  <a:schemeClr val="tx1"/>
                </a:solidFill>
              </a:rPr>
              <a:t>corpo</a:t>
            </a:r>
            <a:r>
              <a:rPr sz="2800" i="1" dirty="0">
                <a:solidFill>
                  <a:schemeClr val="tx1"/>
                </a:solidFill>
              </a:rPr>
              <a:t> </a:t>
            </a:r>
            <a:r>
              <a:rPr sz="2800" i="1" dirty="0" err="1">
                <a:solidFill>
                  <a:schemeClr val="tx1"/>
                </a:solidFill>
              </a:rPr>
              <a:t>delle</a:t>
            </a:r>
            <a:r>
              <a:rPr sz="2800" i="1" dirty="0">
                <a:solidFill>
                  <a:schemeClr val="tx1"/>
                </a:solidFill>
              </a:rPr>
              <a:t> </a:t>
            </a:r>
            <a:r>
              <a:rPr sz="2800" i="1" dirty="0" err="1">
                <a:solidFill>
                  <a:schemeClr val="tx1"/>
                </a:solidFill>
              </a:rPr>
              <a:t>Camicie</a:t>
            </a:r>
            <a:r>
              <a:rPr sz="2800" i="1" dirty="0">
                <a:solidFill>
                  <a:schemeClr val="tx1"/>
                </a:solidFill>
              </a:rPr>
              <a:t> </a:t>
            </a:r>
            <a:r>
              <a:rPr sz="2800" i="1" dirty="0" err="1">
                <a:solidFill>
                  <a:schemeClr val="tx1"/>
                </a:solidFill>
              </a:rPr>
              <a:t>Nere</a:t>
            </a:r>
            <a:r>
              <a:rPr sz="2800" i="1" dirty="0">
                <a:solidFill>
                  <a:schemeClr val="tx1"/>
                </a:solidFill>
              </a:rPr>
              <a:t>, </a:t>
            </a:r>
            <a:r>
              <a:rPr sz="2800" i="1" dirty="0" err="1">
                <a:solidFill>
                  <a:schemeClr val="tx1"/>
                </a:solidFill>
              </a:rPr>
              <a:t>alla</a:t>
            </a:r>
            <a:r>
              <a:rPr sz="2800" i="1" dirty="0">
                <a:solidFill>
                  <a:schemeClr val="tx1"/>
                </a:solidFill>
              </a:rPr>
              <a:t> </a:t>
            </a:r>
            <a:r>
              <a:rPr sz="2800" i="1" dirty="0" err="1">
                <a:solidFill>
                  <a:schemeClr val="tx1"/>
                </a:solidFill>
              </a:rPr>
              <a:t>quale</a:t>
            </a:r>
            <a:r>
              <a:rPr sz="2800" i="1" dirty="0">
                <a:solidFill>
                  <a:schemeClr val="tx1"/>
                </a:solidFill>
              </a:rPr>
              <a:t> </a:t>
            </a:r>
            <a:r>
              <a:rPr sz="2800" i="1" dirty="0" err="1">
                <a:solidFill>
                  <a:schemeClr val="tx1"/>
                </a:solidFill>
              </a:rPr>
              <a:t>si</a:t>
            </a:r>
            <a:r>
              <a:rPr sz="2800" i="1" dirty="0">
                <a:solidFill>
                  <a:schemeClr val="tx1"/>
                </a:solidFill>
              </a:rPr>
              <a:t> </a:t>
            </a:r>
            <a:r>
              <a:rPr sz="2800" i="1" dirty="0" err="1">
                <a:solidFill>
                  <a:schemeClr val="tx1"/>
                </a:solidFill>
              </a:rPr>
              <a:t>poteva</a:t>
            </a:r>
            <a:r>
              <a:rPr sz="2800" i="1" dirty="0">
                <a:solidFill>
                  <a:schemeClr val="tx1"/>
                </a:solidFill>
              </a:rPr>
              <a:t> </a:t>
            </a:r>
            <a:r>
              <a:rPr sz="2800" i="1" dirty="0" err="1">
                <a:solidFill>
                  <a:schemeClr val="tx1"/>
                </a:solidFill>
              </a:rPr>
              <a:t>prendere</a:t>
            </a:r>
            <a:r>
              <a:rPr sz="2800" i="1" dirty="0">
                <a:solidFill>
                  <a:schemeClr val="tx1"/>
                </a:solidFill>
              </a:rPr>
              <a:t> parte </a:t>
            </a:r>
            <a:r>
              <a:rPr sz="2800" i="1" dirty="0" err="1">
                <a:solidFill>
                  <a:schemeClr val="tx1"/>
                </a:solidFill>
              </a:rPr>
              <a:t>solamente</a:t>
            </a:r>
            <a:r>
              <a:rPr sz="2800" i="1" dirty="0">
                <a:solidFill>
                  <a:schemeClr val="tx1"/>
                </a:solidFill>
              </a:rPr>
              <a:t> se </a:t>
            </a:r>
            <a:r>
              <a:rPr sz="2800" i="1" dirty="0" err="1">
                <a:solidFill>
                  <a:schemeClr val="tx1"/>
                </a:solidFill>
              </a:rPr>
              <a:t>il</a:t>
            </a:r>
            <a:r>
              <a:rPr sz="2800" i="1" dirty="0">
                <a:solidFill>
                  <a:schemeClr val="tx1"/>
                </a:solidFill>
              </a:rPr>
              <a:t> </a:t>
            </a:r>
            <a:r>
              <a:rPr sz="2800" i="1" dirty="0" err="1">
                <a:solidFill>
                  <a:schemeClr val="tx1"/>
                </a:solidFill>
              </a:rPr>
              <a:t>richiedente</a:t>
            </a:r>
            <a:r>
              <a:rPr sz="2800" i="1" dirty="0">
                <a:solidFill>
                  <a:schemeClr val="tx1"/>
                </a:solidFill>
              </a:rPr>
              <a:t> </a:t>
            </a:r>
            <a:r>
              <a:rPr sz="2800" i="1" dirty="0" err="1">
                <a:solidFill>
                  <a:schemeClr val="tx1"/>
                </a:solidFill>
              </a:rPr>
              <a:t>presentava</a:t>
            </a:r>
            <a:r>
              <a:rPr sz="2800" i="1" dirty="0">
                <a:solidFill>
                  <a:schemeClr val="tx1"/>
                </a:solidFill>
              </a:rPr>
              <a:t> un </a:t>
            </a:r>
            <a:r>
              <a:rPr sz="2800" i="1" dirty="0" err="1">
                <a:solidFill>
                  <a:schemeClr val="tx1"/>
                </a:solidFill>
              </a:rPr>
              <a:t>certificato</a:t>
            </a:r>
            <a:r>
              <a:rPr sz="2800" i="1" dirty="0">
                <a:solidFill>
                  <a:schemeClr val="tx1"/>
                </a:solidFill>
              </a:rPr>
              <a:t> </a:t>
            </a:r>
            <a:r>
              <a:rPr sz="2800" i="1" dirty="0" err="1">
                <a:solidFill>
                  <a:schemeClr val="tx1"/>
                </a:solidFill>
              </a:rPr>
              <a:t>che</a:t>
            </a:r>
            <a:r>
              <a:rPr sz="2800" i="1" dirty="0">
                <a:solidFill>
                  <a:schemeClr val="tx1"/>
                </a:solidFill>
              </a:rPr>
              <a:t> </a:t>
            </a:r>
            <a:r>
              <a:rPr sz="2800" i="1" dirty="0" err="1">
                <a:solidFill>
                  <a:schemeClr val="tx1"/>
                </a:solidFill>
              </a:rPr>
              <a:t>attestava</a:t>
            </a:r>
            <a:r>
              <a:rPr sz="2800" i="1" dirty="0">
                <a:solidFill>
                  <a:schemeClr val="tx1"/>
                </a:solidFill>
              </a:rPr>
              <a:t> la non </a:t>
            </a:r>
            <a:r>
              <a:rPr sz="2800" i="1" dirty="0" err="1">
                <a:solidFill>
                  <a:schemeClr val="tx1"/>
                </a:solidFill>
              </a:rPr>
              <a:t>appartenenza</a:t>
            </a:r>
            <a:r>
              <a:rPr sz="2800" i="1" dirty="0">
                <a:solidFill>
                  <a:schemeClr val="tx1"/>
                </a:solidFill>
              </a:rPr>
              <a:t> </a:t>
            </a:r>
            <a:r>
              <a:rPr sz="2800" i="1" dirty="0" err="1">
                <a:solidFill>
                  <a:schemeClr val="tx1"/>
                </a:solidFill>
              </a:rPr>
              <a:t>alla</a:t>
            </a:r>
            <a:r>
              <a:rPr sz="2800" i="1" dirty="0">
                <a:solidFill>
                  <a:schemeClr val="tx1"/>
                </a:solidFill>
              </a:rPr>
              <a:t> </a:t>
            </a:r>
            <a:r>
              <a:rPr sz="2800" i="1" dirty="0" err="1">
                <a:solidFill>
                  <a:schemeClr val="tx1"/>
                </a:solidFill>
              </a:rPr>
              <a:t>razza</a:t>
            </a:r>
            <a:r>
              <a:rPr sz="2800" i="1" dirty="0">
                <a:solidFill>
                  <a:schemeClr val="tx1"/>
                </a:solidFill>
              </a:rPr>
              <a:t> </a:t>
            </a:r>
            <a:r>
              <a:rPr sz="2800" i="1" dirty="0" err="1">
                <a:solidFill>
                  <a:schemeClr val="tx1"/>
                </a:solidFill>
              </a:rPr>
              <a:t>ebraica</a:t>
            </a:r>
            <a:r>
              <a:rPr sz="2800" i="1" dirty="0">
                <a:solidFill>
                  <a:schemeClr val="tx1"/>
                </a:solidFill>
              </a:rPr>
              <a:t>. Tale </a:t>
            </a:r>
            <a:r>
              <a:rPr sz="2800" i="1" dirty="0" err="1">
                <a:solidFill>
                  <a:schemeClr val="tx1"/>
                </a:solidFill>
              </a:rPr>
              <a:t>documento</a:t>
            </a:r>
            <a:r>
              <a:rPr sz="2800" i="1" dirty="0">
                <a:solidFill>
                  <a:schemeClr val="tx1"/>
                </a:solidFill>
              </a:rPr>
              <a:t>, </a:t>
            </a:r>
            <a:r>
              <a:rPr sz="2800" i="1" dirty="0" err="1">
                <a:solidFill>
                  <a:schemeClr val="tx1"/>
                </a:solidFill>
              </a:rPr>
              <a:t>rilasciato</a:t>
            </a:r>
            <a:r>
              <a:rPr sz="2800" i="1" dirty="0">
                <a:solidFill>
                  <a:schemeClr val="tx1"/>
                </a:solidFill>
              </a:rPr>
              <a:t> </a:t>
            </a:r>
            <a:r>
              <a:rPr sz="2800" i="1" dirty="0" err="1">
                <a:solidFill>
                  <a:schemeClr val="tx1"/>
                </a:solidFill>
              </a:rPr>
              <a:t>dall’anagrafe</a:t>
            </a:r>
            <a:r>
              <a:rPr sz="2800" i="1" dirty="0">
                <a:solidFill>
                  <a:schemeClr val="tx1"/>
                </a:solidFill>
              </a:rPr>
              <a:t>, </a:t>
            </a:r>
            <a:r>
              <a:rPr sz="2800" i="1" dirty="0" err="1">
                <a:solidFill>
                  <a:schemeClr val="tx1"/>
                </a:solidFill>
              </a:rPr>
              <a:t>si</a:t>
            </a:r>
            <a:r>
              <a:rPr sz="2800" i="1" dirty="0">
                <a:solidFill>
                  <a:schemeClr val="tx1"/>
                </a:solidFill>
              </a:rPr>
              <a:t> </a:t>
            </a:r>
            <a:r>
              <a:rPr sz="2800" i="1" dirty="0" err="1">
                <a:solidFill>
                  <a:schemeClr val="tx1"/>
                </a:solidFill>
              </a:rPr>
              <a:t>poteva</a:t>
            </a:r>
            <a:r>
              <a:rPr sz="2800" i="1" dirty="0">
                <a:solidFill>
                  <a:schemeClr val="tx1"/>
                </a:solidFill>
              </a:rPr>
              <a:t> </a:t>
            </a:r>
            <a:r>
              <a:rPr sz="2800" i="1" dirty="0" err="1">
                <a:solidFill>
                  <a:schemeClr val="tx1"/>
                </a:solidFill>
              </a:rPr>
              <a:t>avere</a:t>
            </a:r>
            <a:r>
              <a:rPr sz="2800" i="1" dirty="0">
                <a:solidFill>
                  <a:schemeClr val="tx1"/>
                </a:solidFill>
              </a:rPr>
              <a:t> in </a:t>
            </a:r>
            <a:r>
              <a:rPr sz="2800" i="1" dirty="0" err="1">
                <a:solidFill>
                  <a:schemeClr val="tx1"/>
                </a:solidFill>
              </a:rPr>
              <a:t>pochi</a:t>
            </a:r>
            <a:r>
              <a:rPr sz="2800" i="1" dirty="0">
                <a:solidFill>
                  <a:schemeClr val="tx1"/>
                </a:solidFill>
              </a:rPr>
              <a:t> </a:t>
            </a:r>
            <a:r>
              <a:rPr sz="2800" i="1" dirty="0" err="1">
                <a:solidFill>
                  <a:schemeClr val="tx1"/>
                </a:solidFill>
              </a:rPr>
              <a:t>giorni</a:t>
            </a:r>
            <a:r>
              <a:rPr sz="2800" i="1" dirty="0">
                <a:solidFill>
                  <a:schemeClr val="tx1"/>
                </a:solidFill>
              </a:rPr>
              <a:t>, </a:t>
            </a:r>
            <a:r>
              <a:rPr sz="2800" i="1" dirty="0" err="1">
                <a:solidFill>
                  <a:schemeClr val="tx1"/>
                </a:solidFill>
              </a:rPr>
              <a:t>dopo</a:t>
            </a:r>
            <a:r>
              <a:rPr sz="2800" i="1" dirty="0">
                <a:solidFill>
                  <a:schemeClr val="tx1"/>
                </a:solidFill>
              </a:rPr>
              <a:t> la </a:t>
            </a:r>
            <a:r>
              <a:rPr sz="2800" i="1" dirty="0" err="1">
                <a:solidFill>
                  <a:schemeClr val="tx1"/>
                </a:solidFill>
              </a:rPr>
              <a:t>verifica</a:t>
            </a:r>
            <a:r>
              <a:rPr sz="2800" i="1" dirty="0">
                <a:solidFill>
                  <a:schemeClr val="tx1"/>
                </a:solidFill>
              </a:rPr>
              <a:t> </a:t>
            </a:r>
            <a:r>
              <a:rPr sz="2800" i="1" dirty="0" err="1">
                <a:solidFill>
                  <a:schemeClr val="tx1"/>
                </a:solidFill>
              </a:rPr>
              <a:t>degli</a:t>
            </a:r>
            <a:r>
              <a:rPr sz="2800" i="1" dirty="0">
                <a:solidFill>
                  <a:schemeClr val="tx1"/>
                </a:solidFill>
              </a:rPr>
              <a:t> </a:t>
            </a:r>
            <a:r>
              <a:rPr sz="2800" i="1" dirty="0" err="1">
                <a:solidFill>
                  <a:schemeClr val="tx1"/>
                </a:solidFill>
              </a:rPr>
              <a:t>atti</a:t>
            </a:r>
            <a:r>
              <a:rPr sz="2800" i="1" dirty="0">
                <a:solidFill>
                  <a:schemeClr val="tx1"/>
                </a:solidFill>
              </a:rPr>
              <a:t> </a:t>
            </a:r>
            <a:r>
              <a:rPr sz="2800" i="1" dirty="0" err="1">
                <a:solidFill>
                  <a:schemeClr val="tx1"/>
                </a:solidFill>
              </a:rPr>
              <a:t>di</a:t>
            </a:r>
            <a:r>
              <a:rPr sz="2800" i="1" dirty="0">
                <a:solidFill>
                  <a:schemeClr val="tx1"/>
                </a:solidFill>
              </a:rPr>
              <a:t> </a:t>
            </a:r>
            <a:r>
              <a:rPr sz="2800" i="1" dirty="0" err="1">
                <a:solidFill>
                  <a:schemeClr val="tx1"/>
                </a:solidFill>
              </a:rPr>
              <a:t>battesimo</a:t>
            </a:r>
            <a:r>
              <a:rPr sz="2800" i="1" dirty="0">
                <a:solidFill>
                  <a:schemeClr val="tx1"/>
                </a:solidFill>
              </a:rPr>
              <a:t> </a:t>
            </a:r>
            <a:r>
              <a:rPr sz="2800" i="1" dirty="0" err="1">
                <a:solidFill>
                  <a:schemeClr val="tx1"/>
                </a:solidFill>
              </a:rPr>
              <a:t>dei</a:t>
            </a:r>
            <a:r>
              <a:rPr sz="2800" i="1" dirty="0">
                <a:solidFill>
                  <a:schemeClr val="tx1"/>
                </a:solidFill>
              </a:rPr>
              <a:t> </a:t>
            </a:r>
            <a:r>
              <a:rPr sz="2800" i="1" dirty="0" err="1">
                <a:solidFill>
                  <a:schemeClr val="tx1"/>
                </a:solidFill>
              </a:rPr>
              <a:t>genitori</a:t>
            </a:r>
            <a:r>
              <a:rPr sz="2800" i="1" dirty="0">
                <a:solidFill>
                  <a:schemeClr val="tx1"/>
                </a:solidFill>
              </a:rPr>
              <a:t>. Per </a:t>
            </a:r>
            <a:r>
              <a:rPr sz="2800" i="1" dirty="0" err="1">
                <a:solidFill>
                  <a:schemeClr val="tx1"/>
                </a:solidFill>
              </a:rPr>
              <a:t>quanto</a:t>
            </a:r>
            <a:r>
              <a:rPr sz="2800" i="1" dirty="0">
                <a:solidFill>
                  <a:schemeClr val="tx1"/>
                </a:solidFill>
              </a:rPr>
              <a:t> </a:t>
            </a:r>
            <a:r>
              <a:rPr sz="2800" i="1" dirty="0" err="1">
                <a:solidFill>
                  <a:schemeClr val="tx1"/>
                </a:solidFill>
              </a:rPr>
              <a:t>riguarda</a:t>
            </a:r>
            <a:r>
              <a:rPr sz="2800" i="1" dirty="0">
                <a:solidFill>
                  <a:schemeClr val="tx1"/>
                </a:solidFill>
              </a:rPr>
              <a:t> </a:t>
            </a:r>
            <a:r>
              <a:rPr sz="2800" i="1" dirty="0" err="1">
                <a:solidFill>
                  <a:schemeClr val="tx1"/>
                </a:solidFill>
              </a:rPr>
              <a:t>i</a:t>
            </a:r>
            <a:r>
              <a:rPr sz="2800" i="1" dirty="0">
                <a:solidFill>
                  <a:schemeClr val="tx1"/>
                </a:solidFill>
              </a:rPr>
              <a:t> </a:t>
            </a:r>
            <a:r>
              <a:rPr sz="2800" i="1" dirty="0" err="1">
                <a:solidFill>
                  <a:schemeClr val="tx1"/>
                </a:solidFill>
              </a:rPr>
              <a:t>residenti</a:t>
            </a:r>
            <a:r>
              <a:rPr sz="2800" i="1" dirty="0">
                <a:solidFill>
                  <a:schemeClr val="tx1"/>
                </a:solidFill>
              </a:rPr>
              <a:t> a Rimini, </a:t>
            </a:r>
            <a:r>
              <a:rPr sz="2800" i="1" dirty="0" err="1">
                <a:solidFill>
                  <a:schemeClr val="tx1"/>
                </a:solidFill>
              </a:rPr>
              <a:t>si</a:t>
            </a:r>
            <a:r>
              <a:rPr sz="2800" i="1" dirty="0">
                <a:solidFill>
                  <a:schemeClr val="tx1"/>
                </a:solidFill>
              </a:rPr>
              <a:t> </a:t>
            </a:r>
            <a:r>
              <a:rPr sz="2800" i="1" dirty="0" err="1">
                <a:solidFill>
                  <a:schemeClr val="tx1"/>
                </a:solidFill>
              </a:rPr>
              <a:t>arruolavano</a:t>
            </a:r>
            <a:r>
              <a:rPr sz="2800" i="1" dirty="0">
                <a:solidFill>
                  <a:schemeClr val="tx1"/>
                </a:solidFill>
              </a:rPr>
              <a:t> per lo </a:t>
            </a:r>
            <a:r>
              <a:rPr sz="2800" i="1" dirty="0" err="1">
                <a:solidFill>
                  <a:schemeClr val="tx1"/>
                </a:solidFill>
              </a:rPr>
              <a:t>più</a:t>
            </a:r>
            <a:r>
              <a:rPr sz="2800" i="1" dirty="0">
                <a:solidFill>
                  <a:schemeClr val="tx1"/>
                </a:solidFill>
              </a:rPr>
              <a:t> </a:t>
            </a:r>
            <a:r>
              <a:rPr sz="2800" i="1" dirty="0" err="1">
                <a:solidFill>
                  <a:schemeClr val="tx1"/>
                </a:solidFill>
              </a:rPr>
              <a:t>fra</a:t>
            </a:r>
            <a:r>
              <a:rPr sz="2800" i="1" dirty="0">
                <a:solidFill>
                  <a:schemeClr val="tx1"/>
                </a:solidFill>
              </a:rPr>
              <a:t> </a:t>
            </a:r>
            <a:r>
              <a:rPr sz="2800" i="1" dirty="0" err="1">
                <a:solidFill>
                  <a:schemeClr val="tx1"/>
                </a:solidFill>
              </a:rPr>
              <a:t>i</a:t>
            </a:r>
            <a:r>
              <a:rPr sz="2800" i="1" dirty="0">
                <a:solidFill>
                  <a:schemeClr val="tx1"/>
                </a:solidFill>
              </a:rPr>
              <a:t> 27 </a:t>
            </a:r>
            <a:r>
              <a:rPr sz="2800" i="1" dirty="0" err="1">
                <a:solidFill>
                  <a:schemeClr val="tx1"/>
                </a:solidFill>
              </a:rPr>
              <a:t>anni</a:t>
            </a:r>
            <a:r>
              <a:rPr sz="2800" i="1" dirty="0">
                <a:solidFill>
                  <a:schemeClr val="tx1"/>
                </a:solidFill>
              </a:rPr>
              <a:t> e </a:t>
            </a:r>
            <a:r>
              <a:rPr sz="2800" i="1" dirty="0" err="1">
                <a:solidFill>
                  <a:schemeClr val="tx1"/>
                </a:solidFill>
              </a:rPr>
              <a:t>i</a:t>
            </a:r>
            <a:r>
              <a:rPr sz="2800" i="1" dirty="0">
                <a:solidFill>
                  <a:schemeClr val="tx1"/>
                </a:solidFill>
              </a:rPr>
              <a:t> 35. </a:t>
            </a:r>
          </a:p>
        </p:txBody>
      </p:sp>
      <p:sp>
        <p:nvSpPr>
          <p:cNvPr id="181" name="L’adesione alle camicie nere"/>
          <p:cNvSpPr txBox="1">
            <a:spLocks noGrp="1"/>
          </p:cNvSpPr>
          <p:nvPr>
            <p:ph type="title" idx="4294967295"/>
          </p:nvPr>
        </p:nvSpPr>
        <p:spPr>
          <a:xfrm>
            <a:off x="0" y="0"/>
            <a:ext cx="9144000" cy="1346920"/>
          </a:xfrm>
          <a:prstGeom prst="rect">
            <a:avLst/>
          </a:prstGeom>
        </p:spPr>
        <p:txBody>
          <a:bodyPr/>
          <a:lstStyle/>
          <a:p>
            <a:r>
              <a:rPr dirty="0" err="1"/>
              <a:t>L’adesione</a:t>
            </a:r>
            <a:r>
              <a:rPr dirty="0"/>
              <a:t> </a:t>
            </a:r>
            <a:r>
              <a:rPr dirty="0" err="1"/>
              <a:t>alle</a:t>
            </a:r>
            <a:r>
              <a:rPr dirty="0"/>
              <a:t> </a:t>
            </a:r>
            <a:r>
              <a:rPr dirty="0" err="1"/>
              <a:t>camicie</a:t>
            </a:r>
            <a:r>
              <a:rPr dirty="0"/>
              <a:t> </a:t>
            </a:r>
            <a:r>
              <a:rPr dirty="0" err="1"/>
              <a:t>nere</a:t>
            </a:r>
            <a:endParaRPr dirty="0"/>
          </a:p>
        </p:txBody>
      </p:sp>
      <p:pic>
        <p:nvPicPr>
          <p:cNvPr id="4" name="Immagine" descr="Immagine"/>
          <p:cNvPicPr>
            <a:picLocks noChangeAspect="1"/>
          </p:cNvPicPr>
          <p:nvPr/>
        </p:nvPicPr>
        <p:blipFill>
          <a:blip r:embed="rId2" cstate="print">
            <a:extLst/>
          </a:blip>
          <a:stretch>
            <a:fillRect/>
          </a:stretch>
        </p:blipFill>
        <p:spPr>
          <a:xfrm>
            <a:off x="0" y="1196752"/>
            <a:ext cx="4716016" cy="3933056"/>
          </a:xfrm>
          <a:prstGeom prst="rect">
            <a:avLst/>
          </a:prstGeom>
          <a:ln w="12700">
            <a:miter lim="400000"/>
          </a:ln>
        </p:spPr>
      </p:pic>
      <p:pic>
        <p:nvPicPr>
          <p:cNvPr id="5" name="Immagine" descr="Immagine"/>
          <p:cNvPicPr>
            <a:picLocks noChangeAspect="1"/>
          </p:cNvPicPr>
          <p:nvPr/>
        </p:nvPicPr>
        <p:blipFill>
          <a:blip r:embed="rId3" cstate="print">
            <a:extLst/>
          </a:blip>
          <a:stretch>
            <a:fillRect/>
          </a:stretch>
        </p:blipFill>
        <p:spPr>
          <a:xfrm>
            <a:off x="4705664" y="1196752"/>
            <a:ext cx="4438336" cy="53285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00"/>
                                        <p:tgtEl>
                                          <p:spTgt spid="180">
                                            <p:txEl>
                                              <p:pRg st="0" end="0"/>
                                            </p:txEl>
                                          </p:spTgt>
                                        </p:tgtEl>
                                        <p:attrNameLst>
                                          <p:attrName>ppt_x</p:attrName>
                                        </p:attrNameLst>
                                      </p:cBhvr>
                                      <p:tavLst>
                                        <p:tav tm="0">
                                          <p:val>
                                            <p:strVal val="ppt_x"/>
                                          </p:val>
                                        </p:tav>
                                        <p:tav tm="100000">
                                          <p:val>
                                            <p:strVal val="ppt_x"/>
                                          </p:val>
                                        </p:tav>
                                      </p:tavLst>
                                    </p:anim>
                                    <p:anim calcmode="lin" valueType="num">
                                      <p:cBhvr additive="base">
                                        <p:cTn id="7" dur="1000"/>
                                        <p:tgtEl>
                                          <p:spTgt spid="180">
                                            <p:txEl>
                                              <p:pRg st="0" end="0"/>
                                            </p:txEl>
                                          </p:spTgt>
                                        </p:tgtEl>
                                        <p:attrNameLst>
                                          <p:attrName>ppt_y</p:attrName>
                                        </p:attrNameLst>
                                      </p:cBhvr>
                                      <p:tavLst>
                                        <p:tav tm="0">
                                          <p:val>
                                            <p:strVal val="ppt_y"/>
                                          </p:val>
                                        </p:tav>
                                        <p:tav tm="100000">
                                          <p:val>
                                            <p:strVal val="1+ppt_h/2"/>
                                          </p:val>
                                        </p:tav>
                                      </p:tavLst>
                                    </p:anim>
                                    <p:set>
                                      <p:cBhvr>
                                        <p:cTn id="8" dur="1" fill="hold">
                                          <p:stCondLst>
                                            <p:cond delay="999"/>
                                          </p:stCondLst>
                                        </p:cTn>
                                        <p:tgtEl>
                                          <p:spTgt spid="180">
                                            <p:txEl>
                                              <p:pRg st="0" end="0"/>
                                            </p:txEl>
                                          </p:spTgt>
                                        </p:tgtEl>
                                        <p:attrNameLst>
                                          <p:attrName>style.visibility</p:attrName>
                                        </p:attrNameLst>
                                      </p:cBhvr>
                                      <p:to>
                                        <p:strVal val="hidden"/>
                                      </p:to>
                                    </p:set>
                                  </p:child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
                                        </p:tgtEl>
                                      </p:cBhvr>
                                    </p:animEffect>
                                  </p:childTnLst>
                                </p:cTn>
                              </p:par>
                              <p:par>
                                <p:cTn id="20" presetID="2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9715" y="548680"/>
            <a:ext cx="8434938" cy="584775"/>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32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Disposizione dello spazio all’interno dell’archivio</a:t>
            </a:r>
          </a:p>
        </p:txBody>
      </p:sp>
      <p:sp>
        <p:nvSpPr>
          <p:cNvPr id="3" name="CasellaDiTesto 2"/>
          <p:cNvSpPr txBox="1"/>
          <p:nvPr/>
        </p:nvSpPr>
        <p:spPr>
          <a:xfrm>
            <a:off x="467544" y="1820386"/>
            <a:ext cx="4738719" cy="3477875"/>
          </a:xfrm>
          <a:prstGeom prst="rect">
            <a:avLst/>
          </a:prstGeom>
          <a:noFill/>
        </p:spPr>
        <p:txBody>
          <a:bodyPr wrap="square" rtlCol="0">
            <a:spAutoFit/>
          </a:bodyPr>
          <a:lstStyle/>
          <a:p>
            <a:r>
              <a:rPr lang="it-IT" sz="2000" i="1" dirty="0"/>
              <a:t>L’ </a:t>
            </a:r>
            <a:r>
              <a:rPr lang="it-IT" sz="2000" b="1" i="1" dirty="0"/>
              <a:t>Archivio di Stato di Rimini </a:t>
            </a:r>
            <a:r>
              <a:rPr lang="it-IT" sz="2000" i="1" dirty="0"/>
              <a:t>è situato all’interno di un edificio nel centro storico della città.</a:t>
            </a:r>
          </a:p>
          <a:p>
            <a:r>
              <a:rPr lang="it-IT" sz="2000" i="1" dirty="0"/>
              <a:t>E’ suddiviso in due piani: al piano terra si trova il catasto contenente documenti compresi tra l’anno 1860 e il 1950, con lettere, atti notarili e documenti riguardanti l’ amministrazione comunale, ed è il cuore dell’ archivio; al piano primo si trovano la sala studio, l’ ufficio della bibliotecaria e ,  più avanti, vi è il cessato catasto. </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923039" y="2289403"/>
            <a:ext cx="4104456" cy="3078342"/>
          </a:xfrm>
          <a:prstGeom prst="rect">
            <a:avLst/>
          </a:prstGeom>
        </p:spPr>
      </p:pic>
    </p:spTree>
    <p:extLst>
      <p:ext uri="{BB962C8B-B14F-4D97-AF65-F5344CB8AC3E}">
        <p14:creationId xmlns:p14="http://schemas.microsoft.com/office/powerpoint/2010/main" val="3030623363"/>
      </p:ext>
    </p:extLst>
  </p:cSld>
  <p:clrMapOvr>
    <a:masterClrMapping/>
  </p:clrMapOvr>
  <p:transition spd="med">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olo 1"/>
          <p:cNvSpPr txBox="1">
            <a:spLocks noGrp="1"/>
          </p:cNvSpPr>
          <p:nvPr>
            <p:ph type="title" idx="4294967295"/>
          </p:nvPr>
        </p:nvSpPr>
        <p:spPr>
          <a:xfrm>
            <a:off x="467544" y="188640"/>
            <a:ext cx="7756525" cy="1054100"/>
          </a:xfrm>
          <a:prstGeom prst="rect">
            <a:avLst/>
          </a:prstGeom>
        </p:spPr>
        <p:txBody>
          <a:bodyPr/>
          <a:lstStyle/>
          <a:p>
            <a:r>
              <a:rPr dirty="0"/>
              <a:t>Boccaccio in </a:t>
            </a:r>
            <a:r>
              <a:rPr dirty="0" err="1"/>
              <a:t>epoca</a:t>
            </a:r>
            <a:r>
              <a:rPr dirty="0"/>
              <a:t> </a:t>
            </a:r>
            <a:r>
              <a:rPr dirty="0" err="1"/>
              <a:t>fascista</a:t>
            </a:r>
            <a:endParaRPr dirty="0"/>
          </a:p>
        </p:txBody>
      </p:sp>
      <p:sp>
        <p:nvSpPr>
          <p:cNvPr id="187" name="CasellaDiTesto 2"/>
          <p:cNvSpPr txBox="1"/>
          <p:nvPr/>
        </p:nvSpPr>
        <p:spPr>
          <a:xfrm>
            <a:off x="467544" y="1340768"/>
            <a:ext cx="4176466" cy="147732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FFFFFF"/>
                </a:solidFill>
              </a:defRPr>
            </a:pPr>
            <a:r>
              <a:rPr i="1" dirty="0"/>
              <a:t>Un </a:t>
            </a:r>
            <a:r>
              <a:rPr i="1" dirty="0" err="1"/>
              <a:t>altro</a:t>
            </a:r>
            <a:r>
              <a:rPr i="1" dirty="0"/>
              <a:t> </a:t>
            </a:r>
            <a:r>
              <a:rPr i="1" dirty="0" err="1"/>
              <a:t>strumento</a:t>
            </a:r>
            <a:r>
              <a:rPr i="1" dirty="0"/>
              <a:t> di propaganda </a:t>
            </a:r>
            <a:r>
              <a:rPr i="1" dirty="0" err="1"/>
              <a:t>utilizzato</a:t>
            </a:r>
            <a:r>
              <a:rPr i="1" dirty="0"/>
              <a:t> in </a:t>
            </a:r>
            <a:r>
              <a:rPr i="1" dirty="0" err="1"/>
              <a:t>ambito</a:t>
            </a:r>
            <a:r>
              <a:rPr i="1" dirty="0"/>
              <a:t> </a:t>
            </a:r>
            <a:r>
              <a:rPr i="1" dirty="0" err="1"/>
              <a:t>culturale</a:t>
            </a:r>
            <a:r>
              <a:rPr i="1" dirty="0"/>
              <a:t> fu </a:t>
            </a:r>
            <a:r>
              <a:rPr i="1" dirty="0" err="1"/>
              <a:t>l’interpretazione</a:t>
            </a:r>
            <a:r>
              <a:rPr i="1" dirty="0"/>
              <a:t> </a:t>
            </a:r>
            <a:r>
              <a:rPr lang="it-IT" i="1" dirty="0"/>
              <a:t>forzata della letteratura, per esempio </a:t>
            </a:r>
            <a:r>
              <a:rPr i="1" dirty="0"/>
              <a:t>di due </a:t>
            </a:r>
            <a:r>
              <a:rPr i="1" dirty="0" err="1"/>
              <a:t>novelle</a:t>
            </a:r>
            <a:r>
              <a:rPr i="1" dirty="0"/>
              <a:t> del </a:t>
            </a:r>
            <a:r>
              <a:rPr i="1" u="sng" dirty="0"/>
              <a:t>Decameron </a:t>
            </a:r>
            <a:r>
              <a:rPr i="1" dirty="0"/>
              <a:t>la </a:t>
            </a:r>
            <a:r>
              <a:rPr i="1" dirty="0" err="1"/>
              <a:t>seconda</a:t>
            </a:r>
            <a:r>
              <a:rPr i="1" dirty="0"/>
              <a:t> e la </a:t>
            </a:r>
            <a:r>
              <a:rPr i="1" dirty="0" err="1"/>
              <a:t>terza</a:t>
            </a:r>
            <a:r>
              <a:rPr i="1" dirty="0"/>
              <a:t> </a:t>
            </a:r>
            <a:r>
              <a:rPr i="1" dirty="0" err="1"/>
              <a:t>della</a:t>
            </a:r>
            <a:r>
              <a:rPr i="1" dirty="0"/>
              <a:t> prima </a:t>
            </a:r>
            <a:r>
              <a:rPr i="1" dirty="0" err="1"/>
              <a:t>giornata</a:t>
            </a:r>
            <a:r>
              <a:rPr i="1" dirty="0"/>
              <a:t>.</a:t>
            </a:r>
          </a:p>
        </p:txBody>
      </p:sp>
      <p:sp>
        <p:nvSpPr>
          <p:cNvPr id="188" name="CasellaDiTesto 3"/>
          <p:cNvSpPr txBox="1"/>
          <p:nvPr/>
        </p:nvSpPr>
        <p:spPr>
          <a:xfrm>
            <a:off x="467544" y="2780928"/>
            <a:ext cx="4176466" cy="369331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a:solidFill>
                  <a:srgbClr val="FFFFFF"/>
                </a:solidFill>
              </a:defRPr>
            </a:lvl1pPr>
          </a:lstStyle>
          <a:p>
            <a:r>
              <a:rPr i="1" dirty="0"/>
              <a:t>La prima </a:t>
            </a:r>
            <a:r>
              <a:rPr i="1" dirty="0" err="1"/>
              <a:t>narra</a:t>
            </a:r>
            <a:r>
              <a:rPr i="1" dirty="0"/>
              <a:t> di </a:t>
            </a:r>
            <a:r>
              <a:rPr i="1" dirty="0" err="1"/>
              <a:t>Abraam</a:t>
            </a:r>
            <a:r>
              <a:rPr i="1" dirty="0"/>
              <a:t>, </a:t>
            </a:r>
            <a:r>
              <a:rPr i="1" dirty="0" err="1"/>
              <a:t>ricco</a:t>
            </a:r>
            <a:r>
              <a:rPr i="1" dirty="0"/>
              <a:t> </a:t>
            </a:r>
            <a:r>
              <a:rPr i="1" dirty="0" err="1"/>
              <a:t>mercante</a:t>
            </a:r>
            <a:r>
              <a:rPr i="1" dirty="0"/>
              <a:t> di </a:t>
            </a:r>
            <a:r>
              <a:rPr i="1" dirty="0" err="1"/>
              <a:t>Parigi</a:t>
            </a:r>
            <a:r>
              <a:rPr i="1" dirty="0"/>
              <a:t>, </a:t>
            </a:r>
            <a:r>
              <a:rPr i="1" dirty="0" err="1"/>
              <a:t>che</a:t>
            </a:r>
            <a:r>
              <a:rPr i="1" dirty="0"/>
              <a:t> </a:t>
            </a:r>
            <a:r>
              <a:rPr i="1" dirty="0" err="1"/>
              <a:t>viene</a:t>
            </a:r>
            <a:r>
              <a:rPr i="1" dirty="0"/>
              <a:t> </a:t>
            </a:r>
            <a:r>
              <a:rPr i="1" dirty="0" err="1"/>
              <a:t>spronato</a:t>
            </a:r>
            <a:r>
              <a:rPr i="1" dirty="0"/>
              <a:t> </a:t>
            </a:r>
            <a:r>
              <a:rPr i="1" dirty="0" err="1"/>
              <a:t>dall’amico</a:t>
            </a:r>
            <a:r>
              <a:rPr i="1" dirty="0"/>
              <a:t> </a:t>
            </a:r>
            <a:r>
              <a:rPr i="1" dirty="0" err="1"/>
              <a:t>Giannotto</a:t>
            </a:r>
            <a:r>
              <a:rPr i="1" dirty="0"/>
              <a:t> a </a:t>
            </a:r>
            <a:r>
              <a:rPr i="1" dirty="0" err="1"/>
              <a:t>cambiare</a:t>
            </a:r>
            <a:r>
              <a:rPr i="1" dirty="0"/>
              <a:t> la propria </a:t>
            </a:r>
            <a:r>
              <a:rPr i="1" dirty="0" err="1"/>
              <a:t>fede</a:t>
            </a:r>
            <a:r>
              <a:rPr i="1" dirty="0"/>
              <a:t> da </a:t>
            </a:r>
            <a:r>
              <a:rPr lang="it-IT" i="1" dirty="0"/>
              <a:t>giudaica</a:t>
            </a:r>
            <a:r>
              <a:rPr i="1" dirty="0"/>
              <a:t> a </a:t>
            </a:r>
            <a:r>
              <a:rPr i="1" dirty="0" err="1"/>
              <a:t>cristiana</a:t>
            </a:r>
            <a:r>
              <a:rPr i="1" dirty="0"/>
              <a:t>. </a:t>
            </a:r>
            <a:r>
              <a:rPr lang="it-IT" i="1" dirty="0"/>
              <a:t>L’ebreo</a:t>
            </a:r>
            <a:r>
              <a:rPr i="1" dirty="0"/>
              <a:t> decide </a:t>
            </a:r>
            <a:r>
              <a:rPr i="1" dirty="0" err="1"/>
              <a:t>quindi</a:t>
            </a:r>
            <a:r>
              <a:rPr i="1" dirty="0"/>
              <a:t> di fare un </a:t>
            </a:r>
            <a:r>
              <a:rPr i="1" dirty="0" err="1"/>
              <a:t>viaggio</a:t>
            </a:r>
            <a:r>
              <a:rPr i="1" dirty="0"/>
              <a:t> a Roma dove </a:t>
            </a:r>
            <a:r>
              <a:rPr i="1" dirty="0" err="1"/>
              <a:t>però</a:t>
            </a:r>
            <a:r>
              <a:rPr i="1" dirty="0"/>
              <a:t> </a:t>
            </a:r>
            <a:r>
              <a:rPr i="1" dirty="0" err="1"/>
              <a:t>scopre</a:t>
            </a:r>
            <a:r>
              <a:rPr i="1" dirty="0"/>
              <a:t> </a:t>
            </a:r>
            <a:r>
              <a:rPr i="1" dirty="0" err="1"/>
              <a:t>che</a:t>
            </a:r>
            <a:r>
              <a:rPr i="1" dirty="0"/>
              <a:t> la </a:t>
            </a:r>
            <a:r>
              <a:rPr i="1" dirty="0" err="1"/>
              <a:t>città</a:t>
            </a:r>
            <a:r>
              <a:rPr i="1" dirty="0"/>
              <a:t> </a:t>
            </a:r>
            <a:r>
              <a:rPr i="1" dirty="0" err="1"/>
              <a:t>eterna</a:t>
            </a:r>
            <a:r>
              <a:rPr i="1" dirty="0"/>
              <a:t> è in </a:t>
            </a:r>
            <a:r>
              <a:rPr i="1" dirty="0" err="1"/>
              <a:t>realtà</a:t>
            </a:r>
            <a:r>
              <a:rPr i="1" dirty="0"/>
              <a:t> </a:t>
            </a:r>
            <a:r>
              <a:rPr i="1" dirty="0" err="1"/>
              <a:t>una</a:t>
            </a:r>
            <a:r>
              <a:rPr i="1" dirty="0"/>
              <a:t> «</a:t>
            </a:r>
            <a:r>
              <a:rPr i="1" dirty="0" err="1"/>
              <a:t>fucina</a:t>
            </a:r>
            <a:r>
              <a:rPr i="1" dirty="0"/>
              <a:t>» di </a:t>
            </a:r>
            <a:r>
              <a:rPr i="1" dirty="0" err="1"/>
              <a:t>opere</a:t>
            </a:r>
            <a:r>
              <a:rPr i="1" dirty="0"/>
              <a:t> </a:t>
            </a:r>
            <a:r>
              <a:rPr i="1" dirty="0" err="1"/>
              <a:t>diaboliche</a:t>
            </a:r>
            <a:r>
              <a:rPr i="1" dirty="0"/>
              <a:t> e non divine. </a:t>
            </a:r>
            <a:r>
              <a:rPr i="1" dirty="0" err="1"/>
              <a:t>Nonostante</a:t>
            </a:r>
            <a:r>
              <a:rPr i="1" dirty="0"/>
              <a:t> </a:t>
            </a:r>
            <a:r>
              <a:rPr i="1" dirty="0" err="1"/>
              <a:t>ciò</a:t>
            </a:r>
            <a:r>
              <a:rPr i="1" dirty="0"/>
              <a:t> </a:t>
            </a:r>
            <a:r>
              <a:rPr i="1" dirty="0" err="1"/>
              <a:t>Abraam</a:t>
            </a:r>
            <a:r>
              <a:rPr i="1" dirty="0"/>
              <a:t> decide di </a:t>
            </a:r>
            <a:r>
              <a:rPr i="1" dirty="0" err="1"/>
              <a:t>farsi</a:t>
            </a:r>
            <a:r>
              <a:rPr i="1" dirty="0"/>
              <a:t> </a:t>
            </a:r>
            <a:r>
              <a:rPr i="1" dirty="0" err="1"/>
              <a:t>battezzare</a:t>
            </a:r>
            <a:r>
              <a:rPr i="1" dirty="0"/>
              <a:t> </a:t>
            </a:r>
            <a:r>
              <a:rPr lang="it-IT" i="1" dirty="0"/>
              <a:t>ritenendo che, se i cristiani sono così tanti, sia dovuto alla grandezza del loro Dio. </a:t>
            </a:r>
            <a:r>
              <a:rPr i="1" dirty="0"/>
              <a:t> </a:t>
            </a:r>
            <a:r>
              <a:rPr i="1" dirty="0" err="1"/>
              <a:t>Questo</a:t>
            </a:r>
            <a:r>
              <a:rPr i="1" dirty="0"/>
              <a:t> </a:t>
            </a:r>
            <a:r>
              <a:rPr i="1" dirty="0" err="1"/>
              <a:t>fatto</a:t>
            </a:r>
            <a:r>
              <a:rPr i="1" dirty="0"/>
              <a:t> </a:t>
            </a:r>
            <a:r>
              <a:rPr i="1" dirty="0" err="1"/>
              <a:t>fu</a:t>
            </a:r>
            <a:r>
              <a:rPr i="1" dirty="0"/>
              <a:t> </a:t>
            </a:r>
            <a:r>
              <a:rPr lang="it-IT" i="1" dirty="0"/>
              <a:t>interpretato</a:t>
            </a:r>
            <a:r>
              <a:rPr i="1" dirty="0"/>
              <a:t> </a:t>
            </a:r>
            <a:r>
              <a:rPr i="1" dirty="0" err="1"/>
              <a:t>dai</a:t>
            </a:r>
            <a:r>
              <a:rPr i="1" dirty="0"/>
              <a:t> </a:t>
            </a:r>
            <a:r>
              <a:rPr i="1" dirty="0" err="1"/>
              <a:t>fascisti</a:t>
            </a:r>
            <a:r>
              <a:rPr i="1" dirty="0"/>
              <a:t> come un </a:t>
            </a:r>
            <a:r>
              <a:rPr i="1" dirty="0" err="1"/>
              <a:t>atto</a:t>
            </a:r>
            <a:r>
              <a:rPr i="1" dirty="0"/>
              <a:t> </a:t>
            </a:r>
            <a:r>
              <a:rPr i="1" dirty="0" err="1"/>
              <a:t>puramente</a:t>
            </a:r>
            <a:r>
              <a:rPr i="1" dirty="0"/>
              <a:t> </a:t>
            </a:r>
            <a:r>
              <a:rPr lang="it-IT" i="1" dirty="0"/>
              <a:t>utilitaristico, </a:t>
            </a:r>
            <a:r>
              <a:rPr i="1" dirty="0"/>
              <a:t>a fine non </a:t>
            </a:r>
            <a:r>
              <a:rPr i="1" dirty="0" err="1"/>
              <a:t>spirituale</a:t>
            </a:r>
            <a:r>
              <a:rPr i="1" dirty="0"/>
              <a:t> ma mercantile</a:t>
            </a:r>
            <a:r>
              <a:rPr lang="it-IT" i="1" dirty="0"/>
              <a:t>.</a:t>
            </a:r>
            <a:endParaRPr i="1" dirty="0"/>
          </a:p>
        </p:txBody>
      </p:sp>
      <p:pic>
        <p:nvPicPr>
          <p:cNvPr id="189" name="Immagine 4" descr="Immagine 4"/>
          <p:cNvPicPr>
            <a:picLocks noChangeAspect="1"/>
          </p:cNvPicPr>
          <p:nvPr/>
        </p:nvPicPr>
        <p:blipFill>
          <a:blip r:embed="rId2" cstate="print">
            <a:extLst/>
          </a:blip>
          <a:stretch>
            <a:fillRect/>
          </a:stretch>
        </p:blipFill>
        <p:spPr>
          <a:xfrm>
            <a:off x="5076056" y="1484784"/>
            <a:ext cx="3672409" cy="4896544"/>
          </a:xfrm>
          <a:prstGeom prst="rect">
            <a:avLst/>
          </a:prstGeom>
          <a:ln w="12700">
            <a:miter lim="400000"/>
          </a:ln>
        </p:spPr>
      </p:pic>
    </p:spTree>
  </p:cSld>
  <p:clrMapOvr>
    <a:masterClrMapping/>
  </p:clrMapOvr>
  <p:transition spd="med" advClick="0" advTm="46000">
    <p:wedg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asellaDiTesto 1"/>
          <p:cNvSpPr txBox="1"/>
          <p:nvPr/>
        </p:nvSpPr>
        <p:spPr>
          <a:xfrm>
            <a:off x="395536" y="404664"/>
            <a:ext cx="3672410" cy="618630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FFFFFF"/>
                </a:solidFill>
              </a:defRPr>
            </a:pPr>
            <a:r>
              <a:rPr i="1" dirty="0"/>
              <a:t>La </a:t>
            </a:r>
            <a:r>
              <a:rPr i="1" dirty="0" err="1"/>
              <a:t>seconda</a:t>
            </a:r>
            <a:r>
              <a:rPr i="1" dirty="0"/>
              <a:t> </a:t>
            </a:r>
            <a:r>
              <a:rPr i="1" dirty="0" err="1"/>
              <a:t>invece</a:t>
            </a:r>
            <a:r>
              <a:rPr i="1" dirty="0"/>
              <a:t> </a:t>
            </a:r>
            <a:r>
              <a:rPr i="1" dirty="0" err="1"/>
              <a:t>narra</a:t>
            </a:r>
            <a:r>
              <a:rPr i="1" dirty="0"/>
              <a:t> </a:t>
            </a:r>
            <a:r>
              <a:rPr i="1" dirty="0" err="1"/>
              <a:t>dell’usuraio</a:t>
            </a:r>
            <a:r>
              <a:rPr i="1" dirty="0"/>
              <a:t> </a:t>
            </a:r>
            <a:r>
              <a:rPr i="1" dirty="0" err="1"/>
              <a:t>Melchisedech</a:t>
            </a:r>
            <a:r>
              <a:rPr i="1" dirty="0"/>
              <a:t> e, del </a:t>
            </a:r>
            <a:r>
              <a:rPr i="1" dirty="0" err="1"/>
              <a:t>sultano</a:t>
            </a:r>
            <a:r>
              <a:rPr i="1" dirty="0"/>
              <a:t> di </a:t>
            </a:r>
            <a:r>
              <a:rPr i="1" dirty="0" err="1"/>
              <a:t>Babilonia</a:t>
            </a:r>
            <a:r>
              <a:rPr i="1" dirty="0"/>
              <a:t> </a:t>
            </a:r>
            <a:r>
              <a:rPr i="1" dirty="0" err="1"/>
              <a:t>Saladino</a:t>
            </a:r>
            <a:r>
              <a:rPr i="1" dirty="0"/>
              <a:t> </a:t>
            </a:r>
            <a:r>
              <a:rPr i="1" dirty="0" err="1"/>
              <a:t>che</a:t>
            </a:r>
            <a:r>
              <a:rPr i="1" dirty="0"/>
              <a:t> </a:t>
            </a:r>
            <a:r>
              <a:rPr i="1" dirty="0" err="1"/>
              <a:t>gli</a:t>
            </a:r>
            <a:r>
              <a:rPr i="1" dirty="0"/>
              <a:t> </a:t>
            </a:r>
            <a:r>
              <a:rPr i="1" dirty="0" err="1"/>
              <a:t>chiede</a:t>
            </a:r>
            <a:r>
              <a:rPr i="1" dirty="0"/>
              <a:t> quale </a:t>
            </a:r>
            <a:r>
              <a:rPr i="1" dirty="0" err="1"/>
              <a:t>delle</a:t>
            </a:r>
            <a:r>
              <a:rPr i="1" dirty="0"/>
              <a:t> </a:t>
            </a:r>
            <a:r>
              <a:rPr i="1" dirty="0" err="1"/>
              <a:t>tre</a:t>
            </a:r>
            <a:r>
              <a:rPr i="1" dirty="0"/>
              <a:t> </a:t>
            </a:r>
            <a:r>
              <a:rPr i="1" dirty="0" err="1"/>
              <a:t>religioni</a:t>
            </a:r>
            <a:r>
              <a:rPr i="1" dirty="0"/>
              <a:t> </a:t>
            </a:r>
            <a:r>
              <a:rPr i="1" dirty="0" err="1"/>
              <a:t>monoteiste</a:t>
            </a:r>
            <a:r>
              <a:rPr i="1" dirty="0"/>
              <a:t> fosse la </a:t>
            </a:r>
            <a:r>
              <a:rPr i="1" dirty="0" err="1"/>
              <a:t>migliore</a:t>
            </a:r>
            <a:r>
              <a:rPr i="1" dirty="0"/>
              <a:t>, </a:t>
            </a:r>
            <a:r>
              <a:rPr i="1" dirty="0" err="1"/>
              <a:t>quindi</a:t>
            </a:r>
            <a:r>
              <a:rPr i="1" dirty="0"/>
              <a:t> </a:t>
            </a:r>
            <a:r>
              <a:rPr i="1" dirty="0" err="1"/>
              <a:t>l’ebreo</a:t>
            </a:r>
            <a:r>
              <a:rPr i="1" dirty="0"/>
              <a:t> </a:t>
            </a:r>
            <a:r>
              <a:rPr i="1" dirty="0" err="1"/>
              <a:t>gli</a:t>
            </a:r>
            <a:r>
              <a:rPr i="1" dirty="0"/>
              <a:t> </a:t>
            </a:r>
            <a:r>
              <a:rPr i="1" dirty="0" err="1"/>
              <a:t>risponde</a:t>
            </a:r>
            <a:r>
              <a:rPr i="1" dirty="0"/>
              <a:t> con un </a:t>
            </a:r>
            <a:r>
              <a:rPr i="1" dirty="0" err="1"/>
              <a:t>apologo</a:t>
            </a:r>
            <a:r>
              <a:rPr i="1" dirty="0"/>
              <a:t> </a:t>
            </a:r>
            <a:r>
              <a:rPr i="1" dirty="0" err="1"/>
              <a:t>nel</a:t>
            </a:r>
            <a:r>
              <a:rPr i="1" dirty="0"/>
              <a:t> quale un padre </a:t>
            </a:r>
            <a:r>
              <a:rPr i="1" dirty="0" err="1"/>
              <a:t>deve</a:t>
            </a:r>
            <a:r>
              <a:rPr i="1" dirty="0"/>
              <a:t> </a:t>
            </a:r>
            <a:r>
              <a:rPr i="1" dirty="0" err="1"/>
              <a:t>scegliere</a:t>
            </a:r>
            <a:r>
              <a:rPr i="1" dirty="0"/>
              <a:t> un </a:t>
            </a:r>
            <a:r>
              <a:rPr i="1" dirty="0" err="1"/>
              <a:t>erede</a:t>
            </a:r>
            <a:r>
              <a:rPr i="1" dirty="0"/>
              <a:t> al quale dare </a:t>
            </a:r>
            <a:r>
              <a:rPr i="1" dirty="0" err="1"/>
              <a:t>tutta</a:t>
            </a:r>
            <a:r>
              <a:rPr i="1" dirty="0"/>
              <a:t> </a:t>
            </a:r>
            <a:r>
              <a:rPr i="1" dirty="0" err="1"/>
              <a:t>l’eredità</a:t>
            </a:r>
            <a:r>
              <a:rPr lang="it-IT" i="1" dirty="0"/>
              <a:t>: il </a:t>
            </a:r>
            <a:r>
              <a:rPr i="1" dirty="0"/>
              <a:t>padre</a:t>
            </a:r>
            <a:r>
              <a:rPr lang="it-IT" i="1" dirty="0"/>
              <a:t>,</a:t>
            </a:r>
            <a:r>
              <a:rPr i="1" dirty="0"/>
              <a:t> </a:t>
            </a:r>
            <a:r>
              <a:rPr i="1" dirty="0" err="1"/>
              <a:t>colto</a:t>
            </a:r>
            <a:r>
              <a:rPr i="1" dirty="0"/>
              <a:t> dal </a:t>
            </a:r>
            <a:r>
              <a:rPr i="1" dirty="0" err="1"/>
              <a:t>dubbio</a:t>
            </a:r>
            <a:r>
              <a:rPr lang="it-IT" i="1" dirty="0"/>
              <a:t>,</a:t>
            </a:r>
            <a:r>
              <a:rPr i="1" dirty="0"/>
              <a:t> decide</a:t>
            </a:r>
            <a:r>
              <a:rPr lang="it-IT" i="1" dirty="0"/>
              <a:t> </a:t>
            </a:r>
            <a:r>
              <a:rPr i="1" dirty="0"/>
              <a:t>di </a:t>
            </a:r>
            <a:r>
              <a:rPr i="1" dirty="0" err="1"/>
              <a:t>dividere</a:t>
            </a:r>
            <a:r>
              <a:rPr i="1" dirty="0"/>
              <a:t> </a:t>
            </a:r>
            <a:r>
              <a:rPr i="1" dirty="0" err="1"/>
              <a:t>l’eredità</a:t>
            </a:r>
            <a:r>
              <a:rPr i="1" dirty="0"/>
              <a:t> in </a:t>
            </a:r>
            <a:r>
              <a:rPr i="1" dirty="0" err="1"/>
              <a:t>tre</a:t>
            </a:r>
            <a:r>
              <a:rPr i="1" dirty="0"/>
              <a:t> da </a:t>
            </a:r>
            <a:r>
              <a:rPr i="1" dirty="0" err="1"/>
              <a:t>consegnare</a:t>
            </a:r>
            <a:r>
              <a:rPr i="1" dirty="0"/>
              <a:t> </a:t>
            </a:r>
            <a:r>
              <a:rPr i="1" dirty="0" err="1"/>
              <a:t>ai</a:t>
            </a:r>
            <a:r>
              <a:rPr i="1" dirty="0"/>
              <a:t> </a:t>
            </a:r>
            <a:r>
              <a:rPr i="1" dirty="0" err="1"/>
              <a:t>tre</a:t>
            </a:r>
            <a:r>
              <a:rPr i="1" dirty="0"/>
              <a:t> </a:t>
            </a:r>
            <a:r>
              <a:rPr i="1" dirty="0" err="1"/>
              <a:t>figli</a:t>
            </a:r>
            <a:r>
              <a:rPr lang="it-IT" i="1" dirty="0"/>
              <a:t>, non ritenendo nessuno migliore dell’altro</a:t>
            </a:r>
            <a:r>
              <a:rPr i="1" dirty="0"/>
              <a:t>. Il </a:t>
            </a:r>
            <a:r>
              <a:rPr i="1" dirty="0" err="1"/>
              <a:t>sultano</a:t>
            </a:r>
            <a:r>
              <a:rPr i="1" dirty="0"/>
              <a:t>, </a:t>
            </a:r>
            <a:r>
              <a:rPr i="1" dirty="0" err="1"/>
              <a:t>riconosciutagli</a:t>
            </a:r>
            <a:r>
              <a:rPr i="1" dirty="0"/>
              <a:t> </a:t>
            </a:r>
            <a:r>
              <a:rPr i="1" dirty="0" err="1"/>
              <a:t>un’enorme</a:t>
            </a:r>
            <a:r>
              <a:rPr i="1" dirty="0"/>
              <a:t> </a:t>
            </a:r>
            <a:r>
              <a:rPr i="1" dirty="0" err="1"/>
              <a:t>saggezza</a:t>
            </a:r>
            <a:r>
              <a:rPr i="1" dirty="0"/>
              <a:t>, </a:t>
            </a:r>
            <a:r>
              <a:rPr i="1" dirty="0" err="1"/>
              <a:t>prende</a:t>
            </a:r>
            <a:r>
              <a:rPr i="1" dirty="0"/>
              <a:t> </a:t>
            </a:r>
            <a:r>
              <a:rPr i="1" dirty="0" err="1"/>
              <a:t>l’usuraio</a:t>
            </a:r>
            <a:r>
              <a:rPr i="1" dirty="0"/>
              <a:t> come </a:t>
            </a:r>
            <a:r>
              <a:rPr i="1" dirty="0" err="1"/>
              <a:t>consigliere</a:t>
            </a:r>
            <a:r>
              <a:rPr i="1" dirty="0"/>
              <a:t> </a:t>
            </a:r>
            <a:r>
              <a:rPr i="1" dirty="0" err="1"/>
              <a:t>offrendogli</a:t>
            </a:r>
            <a:r>
              <a:rPr i="1" dirty="0"/>
              <a:t> </a:t>
            </a:r>
            <a:r>
              <a:rPr i="1" dirty="0" err="1"/>
              <a:t>grandi</a:t>
            </a:r>
            <a:r>
              <a:rPr i="1" dirty="0"/>
              <a:t> </a:t>
            </a:r>
            <a:r>
              <a:rPr i="1" dirty="0" err="1"/>
              <a:t>doni</a:t>
            </a:r>
            <a:r>
              <a:rPr i="1" dirty="0"/>
              <a:t>.</a:t>
            </a:r>
          </a:p>
          <a:p>
            <a:pPr>
              <a:defRPr>
                <a:solidFill>
                  <a:srgbClr val="FFFFFF"/>
                </a:solidFill>
              </a:defRPr>
            </a:pPr>
            <a:r>
              <a:rPr i="1" dirty="0"/>
              <a:t>I </a:t>
            </a:r>
            <a:r>
              <a:rPr i="1" dirty="0" err="1"/>
              <a:t>fascisti</a:t>
            </a:r>
            <a:r>
              <a:rPr i="1" dirty="0"/>
              <a:t> </a:t>
            </a:r>
            <a:r>
              <a:rPr i="1" dirty="0" err="1"/>
              <a:t>colsero</a:t>
            </a:r>
            <a:r>
              <a:rPr i="1" dirty="0"/>
              <a:t> </a:t>
            </a:r>
            <a:r>
              <a:rPr i="1" dirty="0" err="1"/>
              <a:t>i</a:t>
            </a:r>
            <a:r>
              <a:rPr i="1" dirty="0"/>
              <a:t> </a:t>
            </a:r>
            <a:r>
              <a:rPr i="1" dirty="0" err="1"/>
              <a:t>fattori</a:t>
            </a:r>
            <a:r>
              <a:rPr i="1" dirty="0"/>
              <a:t> </a:t>
            </a:r>
            <a:r>
              <a:rPr i="1" dirty="0" err="1"/>
              <a:t>negativi</a:t>
            </a:r>
            <a:r>
              <a:rPr i="1" dirty="0"/>
              <a:t> di </a:t>
            </a:r>
            <a:r>
              <a:rPr i="1" dirty="0" err="1"/>
              <a:t>questa</a:t>
            </a:r>
            <a:r>
              <a:rPr i="1" dirty="0"/>
              <a:t> novella </a:t>
            </a:r>
            <a:r>
              <a:rPr i="1" dirty="0" err="1"/>
              <a:t>dagli</a:t>
            </a:r>
            <a:r>
              <a:rPr i="1" dirty="0"/>
              <a:t> </a:t>
            </a:r>
            <a:r>
              <a:rPr i="1" dirty="0" err="1"/>
              <a:t>estremi</a:t>
            </a:r>
            <a:r>
              <a:rPr i="1" dirty="0"/>
              <a:t> </a:t>
            </a:r>
            <a:r>
              <a:rPr i="1" dirty="0" err="1"/>
              <a:t>della</a:t>
            </a:r>
            <a:r>
              <a:rPr i="1" dirty="0"/>
              <a:t> </a:t>
            </a:r>
            <a:r>
              <a:rPr i="1" dirty="0" err="1"/>
              <a:t>stessa</a:t>
            </a:r>
            <a:r>
              <a:rPr i="1" dirty="0"/>
              <a:t>: </a:t>
            </a:r>
            <a:r>
              <a:rPr i="1" dirty="0" err="1"/>
              <a:t>all’inizio</a:t>
            </a:r>
            <a:r>
              <a:rPr i="1" dirty="0"/>
              <a:t> </a:t>
            </a:r>
            <a:r>
              <a:rPr i="1" dirty="0" err="1"/>
              <a:t>infatti</a:t>
            </a:r>
            <a:r>
              <a:rPr i="1" dirty="0"/>
              <a:t> </a:t>
            </a:r>
            <a:r>
              <a:rPr i="1" dirty="0" err="1"/>
              <a:t>si</a:t>
            </a:r>
            <a:r>
              <a:rPr i="1" dirty="0"/>
              <a:t> </a:t>
            </a:r>
            <a:r>
              <a:rPr i="1" dirty="0" err="1"/>
              <a:t>specifica</a:t>
            </a:r>
            <a:r>
              <a:rPr i="1" dirty="0"/>
              <a:t> </a:t>
            </a:r>
            <a:r>
              <a:rPr i="1" dirty="0" err="1"/>
              <a:t>che</a:t>
            </a:r>
            <a:r>
              <a:rPr i="1" dirty="0"/>
              <a:t> </a:t>
            </a:r>
            <a:r>
              <a:rPr i="1" dirty="0" err="1"/>
              <a:t>Melchisedech</a:t>
            </a:r>
            <a:r>
              <a:rPr i="1" dirty="0"/>
              <a:t> </a:t>
            </a:r>
            <a:r>
              <a:rPr i="1" dirty="0" err="1"/>
              <a:t>svolge</a:t>
            </a:r>
            <a:r>
              <a:rPr i="1" dirty="0"/>
              <a:t> la </a:t>
            </a:r>
            <a:r>
              <a:rPr i="1" dirty="0" err="1"/>
              <a:t>funzione</a:t>
            </a:r>
            <a:r>
              <a:rPr i="1" dirty="0"/>
              <a:t> di </a:t>
            </a:r>
            <a:r>
              <a:rPr i="1" dirty="0" err="1"/>
              <a:t>usuraio</a:t>
            </a:r>
            <a:r>
              <a:rPr i="1" dirty="0"/>
              <a:t> e </a:t>
            </a:r>
            <a:r>
              <a:rPr i="1" dirty="0" err="1"/>
              <a:t>alla</a:t>
            </a:r>
            <a:r>
              <a:rPr i="1" dirty="0"/>
              <a:t> fine del </a:t>
            </a:r>
            <a:r>
              <a:rPr i="1" dirty="0" err="1"/>
              <a:t>racconto</a:t>
            </a:r>
            <a:r>
              <a:rPr i="1" dirty="0"/>
              <a:t> vive come </a:t>
            </a:r>
            <a:r>
              <a:rPr i="1" dirty="0" err="1"/>
              <a:t>mantenuto</a:t>
            </a:r>
            <a:r>
              <a:rPr i="1" dirty="0"/>
              <a:t> </a:t>
            </a:r>
            <a:r>
              <a:rPr i="1" dirty="0" err="1"/>
              <a:t>alla</a:t>
            </a:r>
            <a:r>
              <a:rPr i="1" dirty="0"/>
              <a:t> </a:t>
            </a:r>
            <a:r>
              <a:rPr i="1" dirty="0" err="1"/>
              <a:t>corte</a:t>
            </a:r>
            <a:r>
              <a:rPr i="1" dirty="0"/>
              <a:t> del </a:t>
            </a:r>
            <a:r>
              <a:rPr i="1" dirty="0" err="1"/>
              <a:t>sultano</a:t>
            </a:r>
            <a:r>
              <a:rPr lang="it-IT" i="1" dirty="0"/>
              <a:t>,</a:t>
            </a:r>
            <a:r>
              <a:rPr i="1" dirty="0"/>
              <a:t> </a:t>
            </a:r>
            <a:r>
              <a:rPr i="1" dirty="0" err="1"/>
              <a:t>colpe</a:t>
            </a:r>
            <a:r>
              <a:rPr i="1" dirty="0"/>
              <a:t> </a:t>
            </a:r>
            <a:r>
              <a:rPr i="1" dirty="0" err="1"/>
              <a:t>che</a:t>
            </a:r>
            <a:r>
              <a:rPr i="1" dirty="0"/>
              <a:t> </a:t>
            </a:r>
            <a:r>
              <a:rPr i="1" dirty="0" err="1"/>
              <a:t>agli</a:t>
            </a:r>
            <a:r>
              <a:rPr i="1" dirty="0"/>
              <a:t> </a:t>
            </a:r>
            <a:r>
              <a:rPr i="1" dirty="0" err="1"/>
              <a:t>ebrei</a:t>
            </a:r>
            <a:r>
              <a:rPr i="1" dirty="0"/>
              <a:t> </a:t>
            </a:r>
            <a:r>
              <a:rPr i="1" dirty="0" err="1"/>
              <a:t>erano</a:t>
            </a:r>
            <a:r>
              <a:rPr i="1" dirty="0"/>
              <a:t> da </a:t>
            </a:r>
            <a:r>
              <a:rPr i="1" dirty="0" err="1"/>
              <a:t>sempre</a:t>
            </a:r>
            <a:r>
              <a:rPr i="1" dirty="0"/>
              <a:t> </a:t>
            </a:r>
            <a:r>
              <a:rPr i="1" dirty="0" err="1"/>
              <a:t>attribuite</a:t>
            </a:r>
            <a:r>
              <a:rPr i="1" dirty="0"/>
              <a:t>.</a:t>
            </a:r>
          </a:p>
        </p:txBody>
      </p:sp>
      <p:pic>
        <p:nvPicPr>
          <p:cNvPr id="192" name="Immagine 5" descr="Immagine 5"/>
          <p:cNvPicPr>
            <a:picLocks noChangeAspect="1"/>
          </p:cNvPicPr>
          <p:nvPr/>
        </p:nvPicPr>
        <p:blipFill>
          <a:blip r:embed="rId2" cstate="print">
            <a:extLst/>
          </a:blip>
          <a:stretch>
            <a:fillRect/>
          </a:stretch>
        </p:blipFill>
        <p:spPr>
          <a:xfrm>
            <a:off x="4427983" y="625342"/>
            <a:ext cx="4320482" cy="576064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187624" y="2564904"/>
            <a:ext cx="6929654" cy="923330"/>
          </a:xfrm>
          <a:prstGeom prst="rect">
            <a:avLst/>
          </a:prstGeom>
          <a:noFill/>
        </p:spPr>
        <p:txBody>
          <a:bodyPr wrap="none" lIns="91440" tIns="45720" rIns="91440" bIns="45720">
            <a:spAutoFit/>
          </a:bodyPr>
          <a:lstStyle/>
          <a:p>
            <a:pPr algn="ctr"/>
            <a:r>
              <a:rPr lang="it-IT" sz="5400" dirty="0">
                <a:ln w="18415" cmpd="sng">
                  <a:solidFill>
                    <a:srgbClr val="FFFFFF"/>
                  </a:solidFill>
                  <a:prstDash val="solid"/>
                </a:ln>
                <a:solidFill>
                  <a:schemeClr val="tx2"/>
                </a:solidFill>
                <a:effectLst>
                  <a:outerShdw blurRad="63500" dir="3600000" algn="tl" rotWithShape="0">
                    <a:srgbClr val="000000">
                      <a:alpha val="70000"/>
                    </a:srgbClr>
                  </a:outerShdw>
                </a:effectLst>
              </a:rPr>
              <a:t>LO STILE DEL FASCISMO</a:t>
            </a:r>
          </a:p>
        </p:txBody>
      </p:sp>
    </p:spTree>
  </p:cSld>
  <p:clrMapOvr>
    <a:masterClrMapping/>
  </p:clrMapOvr>
  <p:transition spd="med">
    <p:wedg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827584" y="1412776"/>
            <a:ext cx="7596336"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Char char="•"/>
              <a:tabLst/>
            </a:pPr>
            <a:r>
              <a:rPr kumimoji="0" lang="it-IT" sz="2400" i="1" u="none" strike="noStrike" cap="none" normalizeH="0" baseline="0" dirty="0">
                <a:ln>
                  <a:noFill/>
                </a:ln>
                <a:solidFill>
                  <a:srgbClr val="FF0000"/>
                </a:solidFill>
                <a:effectLst/>
                <a:ea typeface="Playfair Display"/>
                <a:cs typeface="Playfair Display"/>
              </a:rPr>
              <a:t>Rosso</a:t>
            </a:r>
            <a:r>
              <a:rPr kumimoji="0" lang="it-IT" sz="2400" i="1" u="none" strike="noStrike" cap="none" normalizeH="0" baseline="0" dirty="0">
                <a:ln>
                  <a:noFill/>
                </a:ln>
                <a:solidFill>
                  <a:schemeClr val="tx1"/>
                </a:solidFill>
                <a:effectLst/>
                <a:ea typeface="Playfair Display"/>
                <a:cs typeface="Playfair Display"/>
              </a:rPr>
              <a:t>: ritmo ternario</a:t>
            </a:r>
            <a:endParaRPr kumimoji="0" lang="it-IT" sz="2400"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it-IT" sz="2400" i="1" u="none" strike="noStrike" cap="none" normalizeH="0" baseline="0" dirty="0">
                <a:ln>
                  <a:noFill/>
                </a:ln>
                <a:solidFill>
                  <a:srgbClr val="00FFFF"/>
                </a:solidFill>
                <a:effectLst/>
                <a:ea typeface="Playfair Display"/>
                <a:cs typeface="Playfair Display"/>
              </a:rPr>
              <a:t>Azzurro</a:t>
            </a:r>
            <a:r>
              <a:rPr kumimoji="0" lang="it-IT" sz="2400" i="1" u="none" strike="noStrike" cap="none" normalizeH="0" baseline="0" dirty="0">
                <a:ln>
                  <a:noFill/>
                </a:ln>
                <a:solidFill>
                  <a:schemeClr val="tx1"/>
                </a:solidFill>
                <a:effectLst/>
                <a:ea typeface="Playfair Display"/>
                <a:cs typeface="Playfair Display"/>
              </a:rPr>
              <a:t>: ritmo binario</a:t>
            </a:r>
            <a:endParaRPr kumimoji="0" lang="it-IT" sz="2400"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it-IT" sz="2400" i="1" u="none" strike="noStrike" cap="none" normalizeH="0" baseline="0" dirty="0">
                <a:ln>
                  <a:noFill/>
                </a:ln>
                <a:solidFill>
                  <a:srgbClr val="00FF00"/>
                </a:solidFill>
                <a:effectLst/>
                <a:ea typeface="Playfair Display"/>
                <a:cs typeface="Playfair Display"/>
              </a:rPr>
              <a:t>Verde</a:t>
            </a:r>
            <a:r>
              <a:rPr kumimoji="0" lang="it-IT" sz="2400" i="1" u="none" strike="noStrike" cap="none" normalizeH="0" baseline="0" dirty="0">
                <a:ln>
                  <a:noFill/>
                </a:ln>
                <a:solidFill>
                  <a:schemeClr val="tx1"/>
                </a:solidFill>
                <a:effectLst/>
                <a:ea typeface="Playfair Display"/>
                <a:cs typeface="Playfair Display"/>
              </a:rPr>
              <a:t>: metafora</a:t>
            </a:r>
            <a:endParaRPr kumimoji="0" lang="it-IT" sz="2400"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it-IT" sz="2400" i="1" u="none" strike="noStrike" cap="none" normalizeH="0" baseline="0" dirty="0">
                <a:ln>
                  <a:noFill/>
                </a:ln>
                <a:solidFill>
                  <a:srgbClr val="FFD966"/>
                </a:solidFill>
                <a:effectLst/>
                <a:ea typeface="Playfair Display"/>
                <a:cs typeface="Playfair Display"/>
              </a:rPr>
              <a:t>Giallo</a:t>
            </a:r>
            <a:r>
              <a:rPr kumimoji="0" lang="it-IT" sz="2400" i="1" u="none" strike="noStrike" cap="none" normalizeH="0" baseline="0" dirty="0">
                <a:ln>
                  <a:noFill/>
                </a:ln>
                <a:solidFill>
                  <a:schemeClr val="tx1"/>
                </a:solidFill>
                <a:effectLst/>
                <a:ea typeface="Playfair Display"/>
                <a:cs typeface="Playfair Display"/>
              </a:rPr>
              <a:t>: allitterazione</a:t>
            </a:r>
            <a:endParaRPr kumimoji="0" lang="it-IT" sz="2400"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it-IT" sz="2400" i="1" u="none" strike="noStrike" cap="none" normalizeH="0" baseline="0" dirty="0">
                <a:ln>
                  <a:noFill/>
                </a:ln>
                <a:solidFill>
                  <a:srgbClr val="FDC0EA"/>
                </a:solidFill>
                <a:effectLst/>
                <a:ea typeface="Playfair Display"/>
                <a:cs typeface="Playfair Display"/>
              </a:rPr>
              <a:t>Rosa</a:t>
            </a:r>
            <a:r>
              <a:rPr kumimoji="0" lang="it-IT" sz="2400" i="1" u="none" strike="noStrike" cap="none" normalizeH="0" baseline="0" dirty="0">
                <a:ln>
                  <a:noFill/>
                </a:ln>
                <a:solidFill>
                  <a:schemeClr val="tx1"/>
                </a:solidFill>
                <a:effectLst/>
                <a:ea typeface="Playfair Display"/>
                <a:cs typeface="Playfair Display"/>
              </a:rPr>
              <a:t>: avverbi</a:t>
            </a:r>
            <a:endParaRPr kumimoji="0" lang="it-IT" sz="2400"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it-IT" sz="2400" i="1" u="none" strike="noStrike" cap="none" normalizeH="0" baseline="0" dirty="0">
                <a:ln>
                  <a:noFill/>
                </a:ln>
                <a:solidFill>
                  <a:srgbClr val="CCCCCC"/>
                </a:solidFill>
                <a:effectLst/>
                <a:ea typeface="Playfair Display"/>
                <a:cs typeface="Playfair Display"/>
              </a:rPr>
              <a:t>Bianco</a:t>
            </a:r>
            <a:r>
              <a:rPr kumimoji="0" lang="it-IT" sz="2400" i="1" u="none" strike="noStrike" cap="none" normalizeH="0" baseline="0" dirty="0">
                <a:ln>
                  <a:noFill/>
                </a:ln>
                <a:solidFill>
                  <a:schemeClr val="tx1"/>
                </a:solidFill>
                <a:effectLst/>
                <a:ea typeface="Playfair Display"/>
                <a:cs typeface="Playfair Display"/>
              </a:rPr>
              <a:t>: parallelismo</a:t>
            </a:r>
            <a:endParaRPr kumimoji="0" lang="it-IT" sz="2400"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it-IT" sz="2400" i="1" u="none" strike="noStrike" cap="none" normalizeH="0" baseline="0" dirty="0">
                <a:ln>
                  <a:noFill/>
                </a:ln>
                <a:solidFill>
                  <a:srgbClr val="9900FF"/>
                </a:solidFill>
                <a:effectLst/>
                <a:ea typeface="Playfair Display"/>
                <a:cs typeface="Playfair Display"/>
              </a:rPr>
              <a:t>Viola</a:t>
            </a:r>
            <a:r>
              <a:rPr kumimoji="0" lang="it-IT" sz="2400" i="1" u="none" strike="noStrike" cap="none" normalizeH="0" baseline="0" dirty="0">
                <a:ln>
                  <a:noFill/>
                </a:ln>
                <a:solidFill>
                  <a:schemeClr val="tx1"/>
                </a:solidFill>
                <a:effectLst/>
                <a:ea typeface="Playfair Display"/>
                <a:cs typeface="Playfair Display"/>
              </a:rPr>
              <a:t>: espressioni mussoliniane</a:t>
            </a:r>
            <a:endParaRPr kumimoji="0" lang="it-IT" sz="2400"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it-IT" sz="2400" i="1" u="none" strike="noStrike" cap="none" normalizeH="0" baseline="0" dirty="0">
                <a:ln>
                  <a:noFill/>
                </a:ln>
                <a:solidFill>
                  <a:srgbClr val="0000FF"/>
                </a:solidFill>
                <a:effectLst/>
                <a:ea typeface="Playfair Display"/>
                <a:cs typeface="Playfair Display"/>
              </a:rPr>
              <a:t>Blu</a:t>
            </a:r>
            <a:r>
              <a:rPr kumimoji="0" lang="it-IT" sz="2400" i="1" u="none" strike="noStrike" cap="none" normalizeH="0" baseline="0" dirty="0">
                <a:ln>
                  <a:noFill/>
                </a:ln>
                <a:solidFill>
                  <a:schemeClr val="tx1"/>
                </a:solidFill>
                <a:effectLst/>
                <a:ea typeface="Playfair Display"/>
                <a:cs typeface="Playfair Display"/>
              </a:rPr>
              <a:t>: iperbole</a:t>
            </a:r>
            <a:endParaRPr kumimoji="0" lang="it-IT" sz="2400"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it-IT" sz="2400" i="1" u="none" strike="noStrike" cap="none" normalizeH="0" baseline="0" dirty="0">
                <a:ln>
                  <a:noFill/>
                </a:ln>
                <a:solidFill>
                  <a:srgbClr val="FF9900"/>
                </a:solidFill>
                <a:effectLst/>
                <a:ea typeface="Playfair Display"/>
                <a:cs typeface="Playfair Display"/>
              </a:rPr>
              <a:t>Arancione</a:t>
            </a:r>
            <a:r>
              <a:rPr kumimoji="0" lang="it-IT" sz="2400" i="1" u="none" strike="noStrike" cap="none" normalizeH="0" baseline="0" dirty="0">
                <a:ln>
                  <a:noFill/>
                </a:ln>
                <a:solidFill>
                  <a:schemeClr val="tx1"/>
                </a:solidFill>
                <a:effectLst/>
                <a:ea typeface="Playfair Display"/>
                <a:cs typeface="Playfair Display"/>
              </a:rPr>
              <a:t>: antitesi</a:t>
            </a:r>
            <a:endParaRPr kumimoji="0" lang="it-IT" sz="2400"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it-IT" sz="2400" i="1" u="none" strike="noStrike" cap="none" normalizeH="0" baseline="0" dirty="0">
                <a:ln>
                  <a:noFill/>
                </a:ln>
                <a:solidFill>
                  <a:srgbClr val="666666"/>
                </a:solidFill>
                <a:effectLst/>
                <a:ea typeface="Playfair Display"/>
                <a:cs typeface="Playfair Display"/>
              </a:rPr>
              <a:t>Grigio</a:t>
            </a:r>
            <a:r>
              <a:rPr kumimoji="0" lang="it-IT" sz="2400" i="1" u="none" strike="noStrike" cap="none" normalizeH="0" baseline="0" dirty="0">
                <a:ln>
                  <a:noFill/>
                </a:ln>
                <a:solidFill>
                  <a:schemeClr val="tx1"/>
                </a:solidFill>
                <a:effectLst/>
                <a:ea typeface="Playfair Display"/>
                <a:cs typeface="Playfair Display"/>
              </a:rPr>
              <a:t>: dittologia sinonimica</a:t>
            </a:r>
            <a:endParaRPr kumimoji="0" lang="it-IT" sz="2400"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it-IT" sz="2400" i="1" u="none" strike="noStrike" cap="none" normalizeH="0" baseline="0" dirty="0">
                <a:ln>
                  <a:noFill/>
                </a:ln>
                <a:solidFill>
                  <a:schemeClr val="bg1"/>
                </a:solidFill>
                <a:effectLst/>
                <a:ea typeface="Playfair Display"/>
                <a:cs typeface="Playfair Display"/>
              </a:rPr>
              <a:t>Nero</a:t>
            </a:r>
            <a:r>
              <a:rPr kumimoji="0" lang="it-IT" sz="2400" i="1" u="none" strike="noStrike" cap="none" normalizeH="0" baseline="0" dirty="0">
                <a:ln>
                  <a:noFill/>
                </a:ln>
                <a:solidFill>
                  <a:schemeClr val="tx1"/>
                </a:solidFill>
                <a:effectLst/>
                <a:ea typeface="Playfair Display"/>
                <a:cs typeface="Playfair Display"/>
              </a:rPr>
              <a:t>: paratassi</a:t>
            </a:r>
            <a:endParaRPr kumimoji="0" lang="it-IT" sz="2400"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it-IT" sz="2400" i="1" u="none" strike="noStrike" cap="none" normalizeH="0" baseline="0" dirty="0">
                <a:ln>
                  <a:noFill/>
                </a:ln>
                <a:solidFill>
                  <a:srgbClr val="7F6000"/>
                </a:solidFill>
                <a:effectLst/>
                <a:ea typeface="Playfair Display"/>
                <a:cs typeface="Playfair Display"/>
              </a:rPr>
              <a:t>Marrone</a:t>
            </a:r>
            <a:r>
              <a:rPr kumimoji="0" lang="it-IT" sz="2400" i="1" u="none" strike="noStrike" cap="none" normalizeH="0" baseline="0" dirty="0">
                <a:ln>
                  <a:noFill/>
                </a:ln>
                <a:solidFill>
                  <a:schemeClr val="tx1"/>
                </a:solidFill>
                <a:effectLst/>
                <a:ea typeface="Playfair Display"/>
                <a:cs typeface="Playfair Display"/>
              </a:rPr>
              <a:t>: ripetizione</a:t>
            </a:r>
            <a:endParaRPr kumimoji="0" lang="it-IT" sz="2400" i="1"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pitchFamily="34" charset="0"/>
              <a:cs typeface="Arial" pitchFamily="34" charset="0"/>
            </a:endParaRPr>
          </a:p>
        </p:txBody>
      </p:sp>
      <p:sp>
        <p:nvSpPr>
          <p:cNvPr id="3" name="Rettangolo 2"/>
          <p:cNvSpPr/>
          <p:nvPr/>
        </p:nvSpPr>
        <p:spPr>
          <a:xfrm>
            <a:off x="3275856" y="188640"/>
            <a:ext cx="2826415" cy="1015663"/>
          </a:xfrm>
          <a:prstGeom prst="rect">
            <a:avLst/>
          </a:prstGeom>
        </p:spPr>
        <p:txBody>
          <a:bodyPr wrap="none">
            <a:spAutoFit/>
          </a:bodyPr>
          <a:lstStyle/>
          <a:p>
            <a:pPr lvl="0" algn="ctr" eaLnBrk="0" fontAlgn="base" hangingPunct="0">
              <a:spcBef>
                <a:spcPct val="0"/>
              </a:spcBef>
              <a:spcAft>
                <a:spcPct val="0"/>
              </a:spcAft>
            </a:pPr>
            <a:r>
              <a:rPr lang="it-IT" sz="6000" i="1" dirty="0">
                <a:solidFill>
                  <a:schemeClr val="tx2"/>
                </a:solidFill>
                <a:ea typeface="Playfair Display"/>
                <a:cs typeface="Playfair Display"/>
              </a:rPr>
              <a:t>Legenda</a:t>
            </a:r>
            <a:endParaRPr lang="it-IT" sz="6000" i="1" dirty="0">
              <a:solidFill>
                <a:schemeClr val="tx2"/>
              </a:solidFill>
              <a:cs typeface="Arial" pitchFamily="34" charset="0"/>
            </a:endParaRPr>
          </a:p>
        </p:txBody>
      </p:sp>
    </p:spTree>
  </p:cSld>
  <p:clrMapOvr>
    <a:masterClrMapping/>
  </p:clrMapOvr>
  <p:transition spd="med">
    <p:wedg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jpg"/>
          <p:cNvPicPr/>
          <p:nvPr/>
        </p:nvPicPr>
        <p:blipFill>
          <a:blip r:embed="rId2" cstate="print"/>
          <a:srcRect t="3237" b="79202"/>
          <a:stretch>
            <a:fillRect/>
          </a:stretch>
        </p:blipFill>
        <p:spPr>
          <a:xfrm>
            <a:off x="395536" y="1196752"/>
            <a:ext cx="8424936" cy="2304256"/>
          </a:xfrm>
          <a:prstGeom prst="rect">
            <a:avLst/>
          </a:prstGeom>
          <a:ln/>
        </p:spPr>
      </p:pic>
      <p:sp>
        <p:nvSpPr>
          <p:cNvPr id="38913" name="Rectangle 1"/>
          <p:cNvSpPr>
            <a:spLocks noChangeArrowheads="1"/>
          </p:cNvSpPr>
          <p:nvPr/>
        </p:nvSpPr>
        <p:spPr bwMode="auto">
          <a:xfrm>
            <a:off x="395536" y="3739534"/>
            <a:ext cx="849694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0" i="1" u="none" strike="noStrike" cap="none" normalizeH="0" baseline="0" dirty="0">
                <a:ln>
                  <a:noFill/>
                </a:ln>
                <a:effectLst/>
                <a:ea typeface="Playfair Display"/>
                <a:cs typeface="Playfair Display"/>
              </a:rPr>
              <a:t>Nel titolo di questo articolo si può notare la metafora “Agro redento”, posta ad esaltazione del lavoro compiuto da Mussolini nel bonificare (redimere) i terreni dell’Agro Pontino.</a:t>
            </a:r>
            <a:r>
              <a:rPr lang="it-IT" sz="2000" i="1" dirty="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000" b="0" i="1" u="none" strike="noStrike" cap="none" normalizeH="0" baseline="0" dirty="0">
              <a:ln>
                <a:noFill/>
              </a:ln>
              <a:effectLst/>
              <a:ea typeface="Playfair Display"/>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0" i="1" u="none" strike="noStrike" cap="none" normalizeH="0" baseline="0" dirty="0">
                <a:ln>
                  <a:noFill/>
                </a:ln>
                <a:effectLst/>
                <a:ea typeface="Playfair Display"/>
                <a:cs typeface="Playfair Display"/>
              </a:rPr>
              <a:t>Sono inoltre presenti delle </a:t>
            </a:r>
            <a:r>
              <a:rPr lang="it-IT" sz="2000" i="1" dirty="0">
                <a:ea typeface="Playfair Display"/>
                <a:cs typeface="Playfair Display"/>
              </a:rPr>
              <a:t>espressioni roboanti</a:t>
            </a:r>
            <a:r>
              <a:rPr kumimoji="0" lang="it-IT" sz="2000" b="0" i="1" u="none" strike="noStrike" cap="none" normalizeH="0" baseline="0" dirty="0">
                <a:ln>
                  <a:noFill/>
                </a:ln>
                <a:effectLst/>
                <a:ea typeface="Playfair Display"/>
                <a:cs typeface="Playfair Display"/>
              </a:rPr>
              <a:t> come “ardente entusiasmo”, “volontà eroica” e “infaticabile Capo” come pura esaltazione del fascismo e tipico modo di esprimersi</a:t>
            </a:r>
            <a:r>
              <a:rPr lang="it-IT" sz="2000" dirty="0">
                <a:ea typeface="Playfair Display"/>
                <a:cs typeface="Playfair Display"/>
              </a:rPr>
              <a:t>.</a:t>
            </a:r>
            <a:endParaRPr kumimoji="0" lang="it-IT" sz="2000" b="0" i="0" u="none" strike="noStrike" cap="none" normalizeH="0" baseline="0" dirty="0">
              <a:ln>
                <a:noFill/>
              </a:ln>
              <a:solidFill>
                <a:schemeClr val="tx1"/>
              </a:solidFill>
              <a:effectLst/>
              <a:cs typeface="Arial" pitchFamily="34" charset="0"/>
            </a:endParaRPr>
          </a:p>
        </p:txBody>
      </p:sp>
      <p:sp>
        <p:nvSpPr>
          <p:cNvPr id="38914" name="Rectangle 2"/>
          <p:cNvSpPr>
            <a:spLocks noChangeArrowheads="1"/>
          </p:cNvSpPr>
          <p:nvPr/>
        </p:nvSpPr>
        <p:spPr bwMode="auto">
          <a:xfrm>
            <a:off x="1907704" y="332656"/>
            <a:ext cx="568863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800" b="1" i="1" u="none" strike="noStrike" cap="none" normalizeH="0" baseline="0" dirty="0">
                <a:ln>
                  <a:noFill/>
                </a:ln>
                <a:solidFill>
                  <a:schemeClr val="tx2"/>
                </a:solidFill>
                <a:effectLst/>
                <a:ea typeface="Playfair Display"/>
                <a:cs typeface="Playfair Display"/>
              </a:rPr>
              <a:t>(«Corriere Padano», 1938</a:t>
            </a:r>
            <a:r>
              <a:rPr kumimoji="0" lang="it-IT" sz="2800" b="1" i="1" u="none" strike="noStrike" cap="none" normalizeH="0" baseline="0" dirty="0">
                <a:ln>
                  <a:noFill/>
                </a:ln>
                <a:solidFill>
                  <a:schemeClr val="tx2"/>
                </a:solidFill>
                <a:effectLst/>
                <a:latin typeface="Arial" pitchFamily="34" charset="0"/>
                <a:ea typeface="Playfair Display"/>
                <a:cs typeface="Playfair Display"/>
              </a:rPr>
              <a:t>)</a:t>
            </a:r>
            <a:endParaRPr kumimoji="0" lang="it-IT" sz="2800" b="1" i="1" u="none" strike="noStrike" cap="none" normalizeH="0" baseline="0" dirty="0">
              <a:ln>
                <a:noFill/>
              </a:ln>
              <a:solidFill>
                <a:schemeClr val="tx2"/>
              </a:solidFill>
              <a:effectLst/>
              <a:latin typeface="Arial" pitchFamily="34" charset="0"/>
              <a:cs typeface="Arial" pitchFamily="34" charset="0"/>
            </a:endParaRPr>
          </a:p>
        </p:txBody>
      </p:sp>
    </p:spTree>
  </p:cSld>
  <p:clrMapOvr>
    <a:masterClrMapping/>
  </p:clrMapOvr>
  <p:transition spd="med">
    <p:wedg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339752" y="188640"/>
            <a:ext cx="460344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800" b="1" i="1" u="none" strike="noStrike" cap="none" normalizeH="0" baseline="0" dirty="0">
                <a:ln>
                  <a:noFill/>
                </a:ln>
                <a:solidFill>
                  <a:schemeClr val="tx2"/>
                </a:solidFill>
                <a:effectLst/>
                <a:ea typeface="Playfair Display" charset="0"/>
                <a:cs typeface="Playfair Display" charset="0"/>
              </a:rPr>
              <a:t>(«Popolo di Romagna», 1924)</a:t>
            </a:r>
            <a:endParaRPr kumimoji="0" lang="it-IT" sz="2800" b="1" i="1" u="none" strike="noStrike" cap="none" normalizeH="0" baseline="0" dirty="0">
              <a:ln>
                <a:noFill/>
              </a:ln>
              <a:solidFill>
                <a:schemeClr val="tx2"/>
              </a:solidFill>
              <a:effectLst/>
              <a:cs typeface="Arial" pitchFamily="34" charset="0"/>
            </a:endParaRPr>
          </a:p>
        </p:txBody>
      </p:sp>
      <p:pic>
        <p:nvPicPr>
          <p:cNvPr id="3" name="image6.png"/>
          <p:cNvPicPr/>
          <p:nvPr/>
        </p:nvPicPr>
        <p:blipFill>
          <a:blip r:embed="rId2" cstate="print"/>
          <a:srcRect t="23277"/>
          <a:stretch>
            <a:fillRect/>
          </a:stretch>
        </p:blipFill>
        <p:spPr>
          <a:xfrm>
            <a:off x="0" y="711860"/>
            <a:ext cx="4176464" cy="6146140"/>
          </a:xfrm>
          <a:prstGeom prst="rect">
            <a:avLst/>
          </a:prstGeom>
          <a:ln/>
        </p:spPr>
      </p:pic>
      <p:sp>
        <p:nvSpPr>
          <p:cNvPr id="2" name="CasellaDiTesto 1">
            <a:extLst>
              <a:ext uri="{FF2B5EF4-FFF2-40B4-BE49-F238E27FC236}">
                <a16:creationId xmlns:a16="http://schemas.microsoft.com/office/drawing/2014/main" id="{45112816-24FE-4A65-A419-776892D99A75}"/>
              </a:ext>
            </a:extLst>
          </p:cNvPr>
          <p:cNvSpPr txBox="1"/>
          <p:nvPr/>
        </p:nvSpPr>
        <p:spPr>
          <a:xfrm flipH="1">
            <a:off x="4427984" y="881336"/>
            <a:ext cx="4490785" cy="5909310"/>
          </a:xfrm>
          <a:prstGeom prst="rect">
            <a:avLst/>
          </a:prstGeom>
          <a:noFill/>
        </p:spPr>
        <p:txBody>
          <a:bodyPr wrap="square" rtlCol="0">
            <a:spAutoFit/>
          </a:bodyPr>
          <a:lstStyle/>
          <a:p>
            <a:r>
              <a:rPr lang="it-IT" i="1" dirty="0"/>
              <a:t>In questo messaggio propagandistico  si può facilmente evidenziare il tipico stile presente nella stampa fascista del tempo.</a:t>
            </a:r>
          </a:p>
          <a:p>
            <a:r>
              <a:rPr lang="it-IT" i="1" dirty="0"/>
              <a:t>Si può notare un ritmo ternario come “sincero, affettuoso, fraterno” che, frequentemente usato dalla stampa dell’epoca, fa acquisire al testo un suono quasi “martellante” che si avvicina anche agli slogan spesso usati dalla propaganda come “</a:t>
            </a:r>
            <a:r>
              <a:rPr lang="it-IT" i="1" dirty="0" err="1"/>
              <a:t>Eja</a:t>
            </a:r>
            <a:r>
              <a:rPr lang="it-IT" i="1" dirty="0"/>
              <a:t>! </a:t>
            </a:r>
            <a:r>
              <a:rPr lang="it-IT" i="1" dirty="0" err="1"/>
              <a:t>Eja</a:t>
            </a:r>
            <a:r>
              <a:rPr lang="it-IT" i="1" dirty="0"/>
              <a:t>! Alalà!”.</a:t>
            </a:r>
          </a:p>
          <a:p>
            <a:r>
              <a:rPr lang="it-IT" i="1" dirty="0"/>
              <a:t>Sono presenti le metafore “adoperare il ferro chirurgico per sanare le piaghe” e “Uomini Liberi non aggiogati al carro”; ritmi binari come “vecchio soldato-vecchio squadrista” , “o di questi o di quelli” , “ servi e schiavi” , “dell’idea e della patria”; avverbi “assolutamente” , “meritatamente”;</a:t>
            </a:r>
          </a:p>
          <a:p>
            <a:r>
              <a:rPr lang="it-IT" i="1" dirty="0"/>
              <a:t>allitterazioni (in questo articolo della “F”, della ”Q” e della “S”).</a:t>
            </a:r>
          </a:p>
          <a:p>
            <a:r>
              <a:rPr lang="it-IT" i="1" dirty="0"/>
              <a:t>Lo scopo del ritmo e delle espressioni coinvolgenti è quello di far leva più sull'emozione che sulla ragione del lettore.</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9.png"/>
          <p:cNvPicPr/>
          <p:nvPr/>
        </p:nvPicPr>
        <p:blipFill>
          <a:blip r:embed="rId2" cstate="print"/>
          <a:srcRect/>
          <a:stretch>
            <a:fillRect/>
          </a:stretch>
        </p:blipFill>
        <p:spPr>
          <a:xfrm>
            <a:off x="0" y="1"/>
            <a:ext cx="9144000" cy="4797152"/>
          </a:xfrm>
          <a:prstGeom prst="rect">
            <a:avLst/>
          </a:prstGeom>
          <a:ln/>
        </p:spPr>
      </p:pic>
      <p:sp>
        <p:nvSpPr>
          <p:cNvPr id="41985" name="Rectangle 1"/>
          <p:cNvSpPr>
            <a:spLocks noChangeArrowheads="1"/>
          </p:cNvSpPr>
          <p:nvPr/>
        </p:nvSpPr>
        <p:spPr bwMode="auto">
          <a:xfrm>
            <a:off x="6116889" y="4365104"/>
            <a:ext cx="302711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b="1" i="1" strike="noStrike" cap="none" normalizeH="0" baseline="0" dirty="0">
                <a:ln>
                  <a:noFill/>
                </a:ln>
                <a:solidFill>
                  <a:schemeClr val="tx2"/>
                </a:solidFill>
                <a:effectLst/>
                <a:ea typeface="Playfair Display"/>
                <a:cs typeface="Playfair Display"/>
              </a:rPr>
              <a:t>(«Popolo di Romagna», 1925)</a:t>
            </a:r>
            <a:endParaRPr kumimoji="0" lang="it-IT" b="1" i="1" strike="noStrike" cap="none" normalizeH="0" baseline="0" dirty="0">
              <a:ln>
                <a:noFill/>
              </a:ln>
              <a:solidFill>
                <a:schemeClr val="tx2"/>
              </a:solidFill>
              <a:effectLst/>
              <a:cs typeface="Arial" pitchFamily="34" charset="0"/>
            </a:endParaRPr>
          </a:p>
        </p:txBody>
      </p:sp>
      <p:sp>
        <p:nvSpPr>
          <p:cNvPr id="4199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41994" name="Rectangle 10"/>
          <p:cNvSpPr>
            <a:spLocks noChangeArrowheads="1"/>
          </p:cNvSpPr>
          <p:nvPr/>
        </p:nvSpPr>
        <p:spPr bwMode="auto">
          <a:xfrm>
            <a:off x="0" y="4549676"/>
            <a:ext cx="9145463"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it-IT" sz="1600" i="1" u="none" strike="noStrike" cap="none" normalizeH="0" baseline="0" dirty="0">
                <a:ln>
                  <a:noFill/>
                </a:ln>
                <a:effectLst/>
                <a:ea typeface="Arial" pitchFamily="34" charset="0"/>
                <a:cs typeface="Arial" pitchFamily="34" charset="0"/>
              </a:rPr>
            </a:br>
            <a:r>
              <a:rPr kumimoji="0" lang="it-IT" sz="1600" i="1" u="none" strike="noStrike" cap="none" normalizeH="0" baseline="0" dirty="0">
                <a:ln>
                  <a:noFill/>
                </a:ln>
                <a:effectLst/>
                <a:ea typeface="Playfair Display" charset="0"/>
                <a:cs typeface="Playfair Display" charset="0"/>
              </a:rPr>
              <a:t>In questo articolo è possibile notare delle espressioni "mussoliniane", ovvero parole spesso usate dalla stampa del regime, è il caso di “</a:t>
            </a:r>
            <a:r>
              <a:rPr kumimoji="0" lang="it-IT" sz="1600" i="1" u="none" strike="noStrike" cap="none" normalizeH="0" baseline="0" dirty="0" err="1">
                <a:ln>
                  <a:noFill/>
                </a:ln>
                <a:effectLst/>
                <a:ea typeface="Playfair Display" charset="0"/>
                <a:cs typeface="Playfair Display" charset="0"/>
              </a:rPr>
              <a:t>schedajoli</a:t>
            </a:r>
            <a:r>
              <a:rPr kumimoji="0" lang="it-IT" sz="1600" i="1" u="none" strike="noStrike" cap="none" normalizeH="0" baseline="0" dirty="0">
                <a:ln>
                  <a:noFill/>
                </a:ln>
                <a:effectLst/>
                <a:ea typeface="Playfair Display" charset="0"/>
                <a:cs typeface="Playfair Display" charset="0"/>
              </a:rPr>
              <a:t>” , “feconda” , “gonzi”. Sono presenti dei ritmi ternari “alle acerbe polemiche, ai comizi violenti, agli scioperi quotidiani” e “Non fu troppa </a:t>
            </a:r>
            <a:r>
              <a:rPr kumimoji="0" lang="it-IT" sz="1600" i="1" u="none" strike="noStrike" cap="none" normalizeH="0" baseline="0" dirty="0" err="1">
                <a:ln>
                  <a:noFill/>
                </a:ln>
                <a:effectLst/>
                <a:ea typeface="Playfair Display" charset="0"/>
                <a:cs typeface="Playfair Display" charset="0"/>
              </a:rPr>
              <a:t>libertà…</a:t>
            </a:r>
            <a:r>
              <a:rPr kumimoji="0" lang="it-IT" sz="1600" i="1" u="none" strike="noStrike" cap="none" normalizeH="0" baseline="0" dirty="0">
                <a:ln>
                  <a:noFill/>
                </a:ln>
                <a:effectLst/>
                <a:ea typeface="Playfair Display" charset="0"/>
                <a:cs typeface="Playfair Display" charset="0"/>
              </a:rPr>
              <a:t> ' Fu legale, dato che...? Politica furba?”; dei ritmi binari “tutte le libertà - tutte le licenze”; un parallelismo “Nell'antica età orientale/per le religioni; nella romana/per il diritto; nella rinascenza/per l’arte; nel secolo scorso/per le nazionalità; nella rivoluzione francese/per la libertà”; un’antitesi/paradosso “Adesso in Italia la libertà politica è assai limitata, il nostro parere è che ce ne sia ancor troppa” e una iperbole “se per il vantaggio della nazione, occorre togliere alla gente pure l’aria da respirare, noi non esitiamo un istante”.</a:t>
            </a:r>
            <a:endParaRPr kumimoji="0" lang="it-IT" sz="1600" i="1" u="none" strike="noStrike" cap="none" normalizeH="0" baseline="0" dirty="0">
              <a:ln>
                <a:noFill/>
              </a:ln>
              <a:effectLst/>
              <a:cs typeface="Arial" pitchFamily="34" charset="0"/>
            </a:endParaRPr>
          </a:p>
        </p:txBody>
      </p:sp>
    </p:spTree>
  </p:cSld>
  <p:clrMapOvr>
    <a:masterClrMapping/>
  </p:clrMapOvr>
  <p:transition spd="med">
    <p:wedg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5.png"/>
          <p:cNvPicPr/>
          <p:nvPr/>
        </p:nvPicPr>
        <p:blipFill>
          <a:blip r:embed="rId2" cstate="print"/>
          <a:srcRect/>
          <a:stretch>
            <a:fillRect/>
          </a:stretch>
        </p:blipFill>
        <p:spPr>
          <a:xfrm>
            <a:off x="1115616" y="764704"/>
            <a:ext cx="7128792" cy="5832648"/>
          </a:xfrm>
          <a:prstGeom prst="rect">
            <a:avLst/>
          </a:prstGeom>
          <a:ln/>
        </p:spPr>
      </p:pic>
      <p:sp>
        <p:nvSpPr>
          <p:cNvPr id="43009" name="Rectangle 1"/>
          <p:cNvSpPr>
            <a:spLocks noChangeArrowheads="1"/>
          </p:cNvSpPr>
          <p:nvPr/>
        </p:nvSpPr>
        <p:spPr bwMode="auto">
          <a:xfrm>
            <a:off x="2411760" y="188640"/>
            <a:ext cx="449020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800" b="0" i="0" u="none" strike="noStrike" cap="none" normalizeH="0" baseline="0" dirty="0">
                <a:ln>
                  <a:noFill/>
                </a:ln>
                <a:solidFill>
                  <a:schemeClr val="tx2"/>
                </a:solidFill>
                <a:effectLst/>
                <a:ea typeface="Playfair Display" charset="0"/>
                <a:cs typeface="Playfair Display" charset="0"/>
              </a:rPr>
              <a:t>(«Popolo di Romagna», 1936)</a:t>
            </a:r>
            <a:endParaRPr kumimoji="0" lang="it-IT" sz="2800" b="0" i="0" u="none" strike="noStrike" cap="none" normalizeH="0" baseline="0" dirty="0">
              <a:ln>
                <a:noFill/>
              </a:ln>
              <a:solidFill>
                <a:schemeClr val="tx2"/>
              </a:solidFill>
              <a:effectLst/>
              <a:cs typeface="Arial" pitchFamily="34" charset="0"/>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B425E83-8E58-451F-8D4B-85FA9F2A2EE6}"/>
              </a:ext>
            </a:extLst>
          </p:cNvPr>
          <p:cNvSpPr txBox="1"/>
          <p:nvPr/>
        </p:nvSpPr>
        <p:spPr>
          <a:xfrm>
            <a:off x="179512" y="260648"/>
            <a:ext cx="8712968" cy="6740307"/>
          </a:xfrm>
          <a:prstGeom prst="rect">
            <a:avLst/>
          </a:prstGeom>
          <a:noFill/>
        </p:spPr>
        <p:txBody>
          <a:bodyPr wrap="square" rtlCol="0">
            <a:spAutoFit/>
          </a:bodyPr>
          <a:lstStyle/>
          <a:p>
            <a:r>
              <a:rPr lang="it-IT" i="1" dirty="0"/>
              <a:t>Nell’articolo tratto dal “Popolo di Romagna” del 1936 chi scrive sceglie una serie di aggettivi esorbitanti, ridondanti, servendosi di un ritmo binario/ternario nella elencazione di aggettivi, sostantivi, frasi  e fa uso di figure retoriche 'sonore', come l’allitterazione.</a:t>
            </a:r>
          </a:p>
          <a:p>
            <a:r>
              <a:rPr lang="it-IT" i="1" dirty="0"/>
              <a:t>Già all’interno del titolo si può riscontrare la presenza di alcuni particolari che hanno come scopo proprio l’esaltazione del regime e dell’operato fascista, come ad esempio la parola “DUCE” riportata interamente in caratteri maiuscoli ad affermare la grandezza del soggetto, e l’aggettivo “magnifico” in riferimento all’Arco di Augusto, quindi una esplicita esaltazione dell’antica romanità del popolo italiano.</a:t>
            </a:r>
          </a:p>
          <a:p>
            <a:r>
              <a:rPr lang="it-IT" i="1" dirty="0"/>
              <a:t>Nell’articolo vero proprio si hanno svariati esempi di aggettivi iperbolici, come “luminose” e “ardenti” riferiti alla giornata riminese del 16 agosto 1936 a motivo della visita del Duce del giorno prima, “magnifica” e  “marmorea” riferiti alla costruzione dell’Arco d’Augusto, “antico” e “grande” rivolti ad elementi dell’Impero Romano durante il quale l’Arco è stato edificato, “potenza suggestiva” e “sommità liberata” riferiti alla forza espressiva del monumento, “disciplinata”, “composta” e “vibrante” riferiti alla folla riminese che accorre alla visita del Duce, “grido ardente”,  “fremente di entusiasmo” e “una prova magnifica e commovente”  riferiti alla manifestazioni di ammirazione della folla nei confronti del capo del governo.</a:t>
            </a:r>
          </a:p>
          <a:p>
            <a:r>
              <a:rPr lang="it-IT" i="1" dirty="0"/>
              <a:t>Esempi di allitterazione sono “in </a:t>
            </a:r>
            <a:r>
              <a:rPr lang="it-IT" i="1" dirty="0" err="1"/>
              <a:t>onoRe</a:t>
            </a:r>
            <a:r>
              <a:rPr lang="it-IT" i="1" dirty="0"/>
              <a:t> dell’antico </a:t>
            </a:r>
            <a:r>
              <a:rPr lang="it-IT" i="1" dirty="0" err="1"/>
              <a:t>ReStauRatoRe</a:t>
            </a:r>
            <a:r>
              <a:rPr lang="it-IT" i="1" dirty="0"/>
              <a:t> delle </a:t>
            </a:r>
            <a:r>
              <a:rPr lang="it-IT" i="1" dirty="0" err="1"/>
              <a:t>StRade</a:t>
            </a:r>
            <a:r>
              <a:rPr lang="it-IT" i="1" dirty="0"/>
              <a:t> d’Italia </a:t>
            </a:r>
            <a:r>
              <a:rPr lang="it-IT" i="1" dirty="0" err="1"/>
              <a:t>Sull’incontRo</a:t>
            </a:r>
            <a:r>
              <a:rPr lang="it-IT" i="1" dirty="0"/>
              <a:t> delle due vie </a:t>
            </a:r>
            <a:r>
              <a:rPr lang="it-IT" i="1" dirty="0" err="1"/>
              <a:t>conSolaRi</a:t>
            </a:r>
            <a:r>
              <a:rPr lang="it-IT" i="1" dirty="0"/>
              <a:t>, alcune </a:t>
            </a:r>
            <a:r>
              <a:rPr lang="it-IT" i="1" dirty="0" err="1"/>
              <a:t>StRuttuRe</a:t>
            </a:r>
            <a:r>
              <a:rPr lang="it-IT" i="1" dirty="0"/>
              <a:t> che Solo un </a:t>
            </a:r>
            <a:r>
              <a:rPr lang="it-IT" i="1" dirty="0" err="1"/>
              <a:t>inteReSSe</a:t>
            </a:r>
            <a:r>
              <a:rPr lang="it-IT" i="1" dirty="0"/>
              <a:t> </a:t>
            </a:r>
            <a:r>
              <a:rPr lang="it-IT" i="1" dirty="0" err="1"/>
              <a:t>StoRico</a:t>
            </a:r>
            <a:r>
              <a:rPr lang="it-IT" i="1" dirty="0"/>
              <a:t> può </a:t>
            </a:r>
            <a:r>
              <a:rPr lang="it-IT" i="1" dirty="0" err="1"/>
              <a:t>foRSe</a:t>
            </a:r>
            <a:r>
              <a:rPr lang="it-IT" i="1" dirty="0"/>
              <a:t> almeno in </a:t>
            </a:r>
            <a:r>
              <a:rPr lang="it-IT" i="1" dirty="0" err="1"/>
              <a:t>paRte</a:t>
            </a:r>
            <a:r>
              <a:rPr lang="it-IT" i="1" dirty="0"/>
              <a:t> </a:t>
            </a:r>
            <a:r>
              <a:rPr lang="it-IT" i="1" dirty="0" err="1"/>
              <a:t>giuStificaRe</a:t>
            </a:r>
            <a:r>
              <a:rPr lang="it-IT" i="1" dirty="0"/>
              <a:t>”, dove è </a:t>
            </a:r>
            <a:r>
              <a:rPr lang="it-IT" i="1" dirty="0" err="1"/>
              <a:t>faile</a:t>
            </a:r>
            <a:r>
              <a:rPr lang="it-IT" i="1" dirty="0"/>
              <a:t> cogliere la ripetizione delle consonanti  “R” ed  “S”. Esempio di elencazione per asindeto può essere, invece, senza contare le serie di aggettivi,  l’elenco delle autorità provinciali accorse ad attendere la visita del Duce.</a:t>
            </a:r>
          </a:p>
          <a:p>
            <a:r>
              <a:rPr lang="it-IT" i="1" dirty="0"/>
              <a:t>Si noti il ritmo binario dell’articolo nelle espressioni “più luminose e più ardenti”, “antico e nuovo”, “lavori in corso ed in progetto”.</a:t>
            </a:r>
          </a:p>
        </p:txBody>
      </p:sp>
    </p:spTree>
    <p:extLst>
      <p:ext uri="{BB962C8B-B14F-4D97-AF65-F5344CB8AC3E}">
        <p14:creationId xmlns:p14="http://schemas.microsoft.com/office/powerpoint/2010/main" val="3343499066"/>
      </p:ext>
    </p:extLst>
  </p:cSld>
  <p:clrMapOvr>
    <a:masterClrMapping/>
  </p:clrMapOvr>
  <p:transition spd="med">
    <p:wedg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0.png"/>
          <p:cNvPicPr/>
          <p:nvPr/>
        </p:nvPicPr>
        <p:blipFill>
          <a:blip r:embed="rId2" cstate="print"/>
          <a:srcRect t="19022" r="47613"/>
          <a:stretch>
            <a:fillRect/>
          </a:stretch>
        </p:blipFill>
        <p:spPr>
          <a:xfrm>
            <a:off x="0" y="0"/>
            <a:ext cx="4644008" cy="6858000"/>
          </a:xfrm>
          <a:prstGeom prst="rect">
            <a:avLst/>
          </a:prstGeom>
          <a:ln/>
        </p:spPr>
      </p:pic>
      <p:sp>
        <p:nvSpPr>
          <p:cNvPr id="44033" name="Rectangle 1"/>
          <p:cNvSpPr>
            <a:spLocks noChangeArrowheads="1"/>
          </p:cNvSpPr>
          <p:nvPr/>
        </p:nvSpPr>
        <p:spPr bwMode="auto">
          <a:xfrm>
            <a:off x="1" y="6334780"/>
            <a:ext cx="471601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800" b="1" i="1" u="none" strike="noStrike" cap="none" normalizeH="0" baseline="0" dirty="0">
                <a:ln>
                  <a:noFill/>
                </a:ln>
                <a:solidFill>
                  <a:schemeClr val="tx2"/>
                </a:solidFill>
                <a:effectLst/>
                <a:latin typeface="+mj-lt"/>
                <a:ea typeface="Playfair Display" charset="0"/>
                <a:cs typeface="Playfair Display" charset="0"/>
              </a:rPr>
              <a:t>(«Popolo di Romagna», 1925)</a:t>
            </a:r>
            <a:endParaRPr kumimoji="0" lang="it-IT" sz="2800" b="1" i="1" u="none" strike="noStrike" cap="none" normalizeH="0" baseline="0" dirty="0">
              <a:ln>
                <a:noFill/>
              </a:ln>
              <a:solidFill>
                <a:schemeClr val="tx2"/>
              </a:solidFill>
              <a:effectLst/>
              <a:latin typeface="+mj-lt"/>
              <a:cs typeface="Arial" pitchFamily="34" charset="0"/>
            </a:endParaRPr>
          </a:p>
        </p:txBody>
      </p:sp>
      <p:sp>
        <p:nvSpPr>
          <p:cNvPr id="2" name="CasellaDiTesto 1">
            <a:extLst>
              <a:ext uri="{FF2B5EF4-FFF2-40B4-BE49-F238E27FC236}">
                <a16:creationId xmlns:a16="http://schemas.microsoft.com/office/drawing/2014/main" id="{940CA41C-5564-4F3B-8845-DAA8A93C5F7A}"/>
              </a:ext>
            </a:extLst>
          </p:cNvPr>
          <p:cNvSpPr txBox="1"/>
          <p:nvPr/>
        </p:nvSpPr>
        <p:spPr>
          <a:xfrm flipH="1">
            <a:off x="4716014" y="476672"/>
            <a:ext cx="4427985" cy="6144759"/>
          </a:xfrm>
          <a:prstGeom prst="rect">
            <a:avLst/>
          </a:prstGeom>
          <a:noFill/>
        </p:spPr>
        <p:txBody>
          <a:bodyPr wrap="square" rtlCol="0">
            <a:spAutoFit/>
          </a:bodyPr>
          <a:lstStyle/>
          <a:p>
            <a:pPr>
              <a:lnSpc>
                <a:spcPct val="115000"/>
              </a:lnSpc>
              <a:spcAft>
                <a:spcPts val="0"/>
              </a:spcAft>
            </a:pPr>
            <a:r>
              <a:rPr lang="it-IT" i="1" dirty="0">
                <a:solidFill>
                  <a:srgbClr val="000000"/>
                </a:solidFill>
                <a:latin typeface="Playfair Display"/>
                <a:ea typeface="Playfair Display"/>
                <a:cs typeface="Playfair Display"/>
              </a:rPr>
              <a:t>Anche qui si osservano tipiche espressioni mussoliniane: “fatale” , “mordere il freno” , “obbediremo” , “sfrenata” e “benigno”; e avverbi quali: “tragicamente” , “valorosamente” , “violentemente”.</a:t>
            </a:r>
            <a:endParaRPr lang="it-IT" sz="1400" i="1" dirty="0">
              <a:solidFill>
                <a:srgbClr val="000000"/>
              </a:solidFill>
              <a:latin typeface="Arial" panose="020B0604020202020204" pitchFamily="34" charset="0"/>
              <a:ea typeface="Arial" panose="020B0604020202020204" pitchFamily="34" charset="0"/>
            </a:endParaRPr>
          </a:p>
          <a:p>
            <a:pPr>
              <a:lnSpc>
                <a:spcPct val="115000"/>
              </a:lnSpc>
              <a:spcAft>
                <a:spcPts val="0"/>
              </a:spcAft>
            </a:pPr>
            <a:r>
              <a:rPr lang="it-IT" i="1" dirty="0">
                <a:solidFill>
                  <a:srgbClr val="000000"/>
                </a:solidFill>
                <a:latin typeface="Playfair Display"/>
                <a:ea typeface="Playfair Display"/>
                <a:cs typeface="Playfair Display"/>
              </a:rPr>
              <a:t>Si notino l’iperbole: “il giorno in cui Mussolini dovesse versare una sola gocci di sangue, non uno di loro uscirebbe vivo dall’Italia” , “se ieri colpivano Mussolini avremmo fatto una ecatombe di nemici”; l’allitterazione della lettera “D, “A” e “S”; la metafora “ morderemo il freno”; il ritmo binario “non è discusso, non è toccato”; la paratassi evidente nel periodo che va da “Ma Mussolini non vogliamo che si tocchi" sino a  "sgozzare tutti gli avversari”. Questo modo di scrivere affascina col suono e fa dimenticare la necessità di proposte concrete e di contenuti civili.</a:t>
            </a:r>
            <a:endParaRPr lang="it-IT" sz="1400" i="1" dirty="0">
              <a:solidFill>
                <a:srgbClr val="000000"/>
              </a:solidFill>
              <a:effectLst/>
              <a:latin typeface="Arial" panose="020B0604020202020204" pitchFamily="34" charset="0"/>
              <a:ea typeface="Arial" panose="020B0604020202020204" pitchFamily="34" charset="0"/>
            </a:endParaRPr>
          </a:p>
        </p:txBody>
      </p:sp>
    </p:spTree>
  </p:cSld>
  <p:clrMapOvr>
    <a:masterClrMapping/>
  </p:clrMapOvr>
  <p:transition spd="med">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35667" y="234767"/>
            <a:ext cx="8808886"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Organizzazione dei documenti</a:t>
            </a:r>
          </a:p>
        </p:txBody>
      </p:sp>
      <p:sp>
        <p:nvSpPr>
          <p:cNvPr id="11" name="CasellaDiTesto 10"/>
          <p:cNvSpPr txBox="1"/>
          <p:nvPr/>
        </p:nvSpPr>
        <p:spPr>
          <a:xfrm>
            <a:off x="291638" y="1363124"/>
            <a:ext cx="8496944" cy="1754326"/>
          </a:xfrm>
          <a:prstGeom prst="rect">
            <a:avLst/>
          </a:prstGeom>
          <a:noFill/>
        </p:spPr>
        <p:txBody>
          <a:bodyPr wrap="square" rtlCol="0">
            <a:spAutoFit/>
          </a:bodyPr>
          <a:lstStyle/>
          <a:p>
            <a:r>
              <a:rPr lang="it-IT" i="1" dirty="0"/>
              <a:t>I </a:t>
            </a:r>
            <a:r>
              <a:rPr lang="it-IT" b="1" i="1" dirty="0"/>
              <a:t>documenti</a:t>
            </a:r>
            <a:r>
              <a:rPr lang="it-IT" i="1" dirty="0"/>
              <a:t> all’ interno dell’ Archivio di Rimini sono schedati in due diverse maniere: cartacea e digitale. L’ organizzazione del materiale cartaceo consiste nel raggruppare vari documenti in fascicoli, per poi porli dentro alle «buste» ovvero contenitori rinforzati, al fine di prevenire il danneggiamento dei documenti. Una parte di questo archivio è riservata alla raccolta dei documenti provenienti dalla biblioteca comunale Gambalunga, collocati nelle sezioni AB e AP che mantengono la sigla dalla vecchia sede.</a:t>
            </a:r>
          </a:p>
        </p:txBody>
      </p:sp>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3354694"/>
            <a:ext cx="2520280" cy="2913284"/>
          </a:xfrm>
          <a:prstGeom prst="rect">
            <a:avLst/>
          </a:prstGeom>
        </p:spPr>
      </p:pic>
      <p:pic>
        <p:nvPicPr>
          <p:cNvPr id="19" name="Immagin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85141" y="2869149"/>
            <a:ext cx="2913283" cy="3884375"/>
          </a:xfrm>
          <a:prstGeom prst="rect">
            <a:avLst/>
          </a:prstGeom>
        </p:spPr>
      </p:pic>
    </p:spTree>
    <p:extLst>
      <p:ext uri="{BB962C8B-B14F-4D97-AF65-F5344CB8AC3E}">
        <p14:creationId xmlns:p14="http://schemas.microsoft.com/office/powerpoint/2010/main" val="640783625"/>
      </p:ext>
    </p:extLst>
  </p:cSld>
  <p:clrMapOvr>
    <a:masterClrMapping/>
  </p:clrMapOvr>
  <p:transition spd="med">
    <p:wedg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8410" y="403486"/>
            <a:ext cx="3137621" cy="1877321"/>
          </a:xfrm>
          <a:prstGeom prst="rect">
            <a:avLst/>
          </a:prstGeom>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142" y="3508136"/>
            <a:ext cx="1800200" cy="3032253"/>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6002" y="591495"/>
            <a:ext cx="2568015" cy="1926012"/>
          </a:xfrm>
          <a:prstGeom prst="rect">
            <a:avLst/>
          </a:prstGeom>
          <a:ln>
            <a:noFill/>
          </a:ln>
          <a:effectLst>
            <a:softEdge rad="112500"/>
          </a:effectLst>
        </p:spPr>
      </p:pic>
      <p:sp>
        <p:nvSpPr>
          <p:cNvPr id="8" name="CasellaDiTesto 7"/>
          <p:cNvSpPr txBox="1"/>
          <p:nvPr/>
        </p:nvSpPr>
        <p:spPr>
          <a:xfrm>
            <a:off x="2411760" y="2708920"/>
            <a:ext cx="5472608" cy="861774"/>
          </a:xfrm>
          <a:prstGeom prst="rect">
            <a:avLst/>
          </a:prstGeom>
          <a:noFill/>
          <a:ln>
            <a:noFill/>
          </a:ln>
          <a:effectLst>
            <a:glow rad="228600">
              <a:schemeClr val="accent3">
                <a:satMod val="175000"/>
                <a:alpha val="40000"/>
              </a:schemeClr>
            </a:glow>
            <a:outerShdw blurRad="50800" dist="38100" dir="8100000" algn="tr" rotWithShape="0">
              <a:prstClr val="black">
                <a:alpha val="40000"/>
              </a:prstClr>
            </a:outerShdw>
            <a:softEdge rad="317500"/>
          </a:effectLst>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it-IT" sz="5000" b="1" dirty="0">
                <a:ln/>
                <a:solidFill>
                  <a:schemeClr val="accent3"/>
                </a:solidFill>
              </a:rPr>
              <a:t>IMPERIALISMO</a:t>
            </a:r>
          </a:p>
        </p:txBody>
      </p:sp>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3154" y="4005064"/>
            <a:ext cx="3319046" cy="2242047"/>
          </a:xfrm>
          <a:prstGeom prst="rect">
            <a:avLst/>
          </a:prstGeom>
          <a:ln>
            <a:noFill/>
          </a:ln>
          <a:effectLst>
            <a:softEdge rad="112500"/>
          </a:effectLst>
        </p:spPr>
      </p:pic>
      <p:pic>
        <p:nvPicPr>
          <p:cNvPr id="11" name="Immagin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4142" y="258022"/>
            <a:ext cx="1632459" cy="2429255"/>
          </a:xfrm>
          <a:prstGeom prst="rect">
            <a:avLst/>
          </a:prstGeom>
          <a:ln>
            <a:noFill/>
          </a:ln>
          <a:effectLst>
            <a:softEdge rad="112500"/>
          </a:effectLst>
        </p:spPr>
      </p:pic>
      <p:pic>
        <p:nvPicPr>
          <p:cNvPr id="12" name="Immagin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004" y="3754641"/>
            <a:ext cx="1990847" cy="2539244"/>
          </a:xfrm>
          <a:prstGeom prst="rect">
            <a:avLst/>
          </a:prstGeom>
          <a:ln>
            <a:noFill/>
          </a:ln>
          <a:effectLst>
            <a:outerShdw blurRad="292100" dist="139700" dir="2700000" algn="tl" rotWithShape="0">
              <a:srgbClr val="333333">
                <a:alpha val="65000"/>
              </a:srgbClr>
            </a:outerShdw>
          </a:effectLst>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8410" y="415957"/>
            <a:ext cx="3137621" cy="1877321"/>
          </a:xfrm>
          <a:prstGeom prst="rect">
            <a:avLst/>
          </a:prstGeom>
        </p:spPr>
      </p:pic>
      <p:pic>
        <p:nvPicPr>
          <p:cNvPr id="13" name="Immagin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6002" y="603966"/>
            <a:ext cx="2568015" cy="1926012"/>
          </a:xfrm>
          <a:prstGeom prst="rect">
            <a:avLst/>
          </a:prstGeom>
          <a:ln>
            <a:noFill/>
          </a:ln>
          <a:effectLst>
            <a:softEdge rad="112500"/>
          </a:effectLst>
        </p:spPr>
      </p:pic>
      <p:pic>
        <p:nvPicPr>
          <p:cNvPr id="14" name="Immagin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4142" y="270493"/>
            <a:ext cx="1632459" cy="242925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285954709"/>
      </p:ext>
    </p:extLst>
  </p:cSld>
  <p:clrMapOvr>
    <a:masterClrMapping/>
  </p:clrMapOvr>
  <mc:AlternateContent xmlns:mc="http://schemas.openxmlformats.org/markup-compatibility/2006" xmlns:p14="http://schemas.microsoft.com/office/powerpoint/2010/main">
    <mc:Choice Requires="p14">
      <p:transition spd="slow" p14:dur="3900" advTm="12576">
        <p14:glitter pattern="hexagon"/>
      </p:transition>
    </mc:Choice>
    <mc:Fallback xmlns="">
      <p:transition spd="slow" advTm="1257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00" decel="100000"/>
                                        <p:tgtEl>
                                          <p:spTgt spid="7"/>
                                        </p:tgtEl>
                                      </p:cBhvr>
                                    </p:animEffect>
                                    <p:anim calcmode="lin" valueType="num">
                                      <p:cBhvr>
                                        <p:cTn id="8" dur="1200" decel="100000" fill="hold"/>
                                        <p:tgtEl>
                                          <p:spTgt spid="7"/>
                                        </p:tgtEl>
                                        <p:attrNameLst>
                                          <p:attrName>style.rotation</p:attrName>
                                        </p:attrNameLst>
                                      </p:cBhvr>
                                      <p:tavLst>
                                        <p:tav tm="0">
                                          <p:val>
                                            <p:fltVal val="-90"/>
                                          </p:val>
                                        </p:tav>
                                        <p:tav tm="100000">
                                          <p:val>
                                            <p:fltVal val="0"/>
                                          </p:val>
                                        </p:tav>
                                      </p:tavLst>
                                    </p:anim>
                                    <p:anim calcmode="lin" valueType="num">
                                      <p:cBhvr>
                                        <p:cTn id="9" dur="1200" decel="100000" fill="hold"/>
                                        <p:tgtEl>
                                          <p:spTgt spid="7"/>
                                        </p:tgtEl>
                                        <p:attrNameLst>
                                          <p:attrName>ppt_x</p:attrName>
                                        </p:attrNameLst>
                                      </p:cBhvr>
                                      <p:tavLst>
                                        <p:tav tm="0">
                                          <p:val>
                                            <p:strVal val="#ppt_x+0.4"/>
                                          </p:val>
                                        </p:tav>
                                        <p:tav tm="100000">
                                          <p:val>
                                            <p:strVal val="#ppt_x-0.05"/>
                                          </p:val>
                                        </p:tav>
                                      </p:tavLst>
                                    </p:anim>
                                    <p:anim calcmode="lin" valueType="num">
                                      <p:cBhvr>
                                        <p:cTn id="10" dur="1200" decel="100000" fill="hold"/>
                                        <p:tgtEl>
                                          <p:spTgt spid="7"/>
                                        </p:tgtEl>
                                        <p:attrNameLst>
                                          <p:attrName>ppt_y</p:attrName>
                                        </p:attrNameLst>
                                      </p:cBhvr>
                                      <p:tavLst>
                                        <p:tav tm="0">
                                          <p:val>
                                            <p:strVal val="#ppt_y-0.4"/>
                                          </p:val>
                                        </p:tav>
                                        <p:tav tm="100000">
                                          <p:val>
                                            <p:strVal val="#ppt_y+0.1"/>
                                          </p:val>
                                        </p:tav>
                                      </p:tavLst>
                                    </p:anim>
                                    <p:anim calcmode="lin" valueType="num">
                                      <p:cBhvr>
                                        <p:cTn id="11" dur="300" accel="100000" fill="hold">
                                          <p:stCondLst>
                                            <p:cond delay="1200"/>
                                          </p:stCondLst>
                                        </p:cTn>
                                        <p:tgtEl>
                                          <p:spTgt spid="7"/>
                                        </p:tgtEl>
                                        <p:attrNameLst>
                                          <p:attrName>ppt_x</p:attrName>
                                        </p:attrNameLst>
                                      </p:cBhvr>
                                      <p:tavLst>
                                        <p:tav tm="0">
                                          <p:val>
                                            <p:strVal val="#ppt_x-0.05"/>
                                          </p:val>
                                        </p:tav>
                                        <p:tav tm="100000">
                                          <p:val>
                                            <p:strVal val="#ppt_x"/>
                                          </p:val>
                                        </p:tav>
                                      </p:tavLst>
                                    </p:anim>
                                    <p:anim calcmode="lin" valueType="num">
                                      <p:cBhvr>
                                        <p:cTn id="12" dur="300" accel="100000" fill="hold">
                                          <p:stCondLst>
                                            <p:cond delay="1200"/>
                                          </p:stCondLst>
                                        </p:cTn>
                                        <p:tgtEl>
                                          <p:spTgt spid="7"/>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200" decel="100000"/>
                                        <p:tgtEl>
                                          <p:spTgt spid="12"/>
                                        </p:tgtEl>
                                      </p:cBhvr>
                                    </p:animEffect>
                                    <p:anim calcmode="lin" valueType="num">
                                      <p:cBhvr>
                                        <p:cTn id="16" dur="1200" decel="100000" fill="hold"/>
                                        <p:tgtEl>
                                          <p:spTgt spid="12"/>
                                        </p:tgtEl>
                                        <p:attrNameLst>
                                          <p:attrName>style.rotation</p:attrName>
                                        </p:attrNameLst>
                                      </p:cBhvr>
                                      <p:tavLst>
                                        <p:tav tm="0">
                                          <p:val>
                                            <p:fltVal val="-90"/>
                                          </p:val>
                                        </p:tav>
                                        <p:tav tm="100000">
                                          <p:val>
                                            <p:fltVal val="0"/>
                                          </p:val>
                                        </p:tav>
                                      </p:tavLst>
                                    </p:anim>
                                    <p:anim calcmode="lin" valueType="num">
                                      <p:cBhvr>
                                        <p:cTn id="17" dur="1200" decel="100000" fill="hold"/>
                                        <p:tgtEl>
                                          <p:spTgt spid="12"/>
                                        </p:tgtEl>
                                        <p:attrNameLst>
                                          <p:attrName>ppt_x</p:attrName>
                                        </p:attrNameLst>
                                      </p:cBhvr>
                                      <p:tavLst>
                                        <p:tav tm="0">
                                          <p:val>
                                            <p:strVal val="#ppt_x+0.4"/>
                                          </p:val>
                                        </p:tav>
                                        <p:tav tm="100000">
                                          <p:val>
                                            <p:strVal val="#ppt_x-0.05"/>
                                          </p:val>
                                        </p:tav>
                                      </p:tavLst>
                                    </p:anim>
                                    <p:anim calcmode="lin" valueType="num">
                                      <p:cBhvr>
                                        <p:cTn id="18" dur="1200" decel="100000" fill="hold"/>
                                        <p:tgtEl>
                                          <p:spTgt spid="12"/>
                                        </p:tgtEl>
                                        <p:attrNameLst>
                                          <p:attrName>ppt_y</p:attrName>
                                        </p:attrNameLst>
                                      </p:cBhvr>
                                      <p:tavLst>
                                        <p:tav tm="0">
                                          <p:val>
                                            <p:strVal val="#ppt_y-0.4"/>
                                          </p:val>
                                        </p:tav>
                                        <p:tav tm="100000">
                                          <p:val>
                                            <p:strVal val="#ppt_y+0.1"/>
                                          </p:val>
                                        </p:tav>
                                      </p:tavLst>
                                    </p:anim>
                                    <p:anim calcmode="lin" valueType="num">
                                      <p:cBhvr>
                                        <p:cTn id="19" dur="300" accel="100000" fill="hold">
                                          <p:stCondLst>
                                            <p:cond delay="1200"/>
                                          </p:stCondLst>
                                        </p:cTn>
                                        <p:tgtEl>
                                          <p:spTgt spid="12"/>
                                        </p:tgtEl>
                                        <p:attrNameLst>
                                          <p:attrName>ppt_x</p:attrName>
                                        </p:attrNameLst>
                                      </p:cBhvr>
                                      <p:tavLst>
                                        <p:tav tm="0">
                                          <p:val>
                                            <p:strVal val="#ppt_x-0.05"/>
                                          </p:val>
                                        </p:tav>
                                        <p:tav tm="100000">
                                          <p:val>
                                            <p:strVal val="#ppt_x"/>
                                          </p:val>
                                        </p:tav>
                                      </p:tavLst>
                                    </p:anim>
                                    <p:anim calcmode="lin" valueType="num">
                                      <p:cBhvr>
                                        <p:cTn id="20" dur="300" accel="100000" fill="hold">
                                          <p:stCondLst>
                                            <p:cond delay="1200"/>
                                          </p:stCondLst>
                                        </p:cTn>
                                        <p:tgtEl>
                                          <p:spTgt spid="12"/>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5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200" decel="100000"/>
                                        <p:tgtEl>
                                          <p:spTgt spid="3"/>
                                        </p:tgtEl>
                                      </p:cBhvr>
                                    </p:animEffect>
                                    <p:anim calcmode="lin" valueType="num">
                                      <p:cBhvr>
                                        <p:cTn id="24" dur="1200" decel="100000" fill="hold"/>
                                        <p:tgtEl>
                                          <p:spTgt spid="3"/>
                                        </p:tgtEl>
                                        <p:attrNameLst>
                                          <p:attrName>style.rotation</p:attrName>
                                        </p:attrNameLst>
                                      </p:cBhvr>
                                      <p:tavLst>
                                        <p:tav tm="0">
                                          <p:val>
                                            <p:fltVal val="-90"/>
                                          </p:val>
                                        </p:tav>
                                        <p:tav tm="100000">
                                          <p:val>
                                            <p:fltVal val="0"/>
                                          </p:val>
                                        </p:tav>
                                      </p:tavLst>
                                    </p:anim>
                                    <p:anim calcmode="lin" valueType="num">
                                      <p:cBhvr>
                                        <p:cTn id="25" dur="1200" decel="100000" fill="hold"/>
                                        <p:tgtEl>
                                          <p:spTgt spid="3"/>
                                        </p:tgtEl>
                                        <p:attrNameLst>
                                          <p:attrName>ppt_x</p:attrName>
                                        </p:attrNameLst>
                                      </p:cBhvr>
                                      <p:tavLst>
                                        <p:tav tm="0">
                                          <p:val>
                                            <p:strVal val="#ppt_x+0.4"/>
                                          </p:val>
                                        </p:tav>
                                        <p:tav tm="100000">
                                          <p:val>
                                            <p:strVal val="#ppt_x-0.05"/>
                                          </p:val>
                                        </p:tav>
                                      </p:tavLst>
                                    </p:anim>
                                    <p:anim calcmode="lin" valueType="num">
                                      <p:cBhvr>
                                        <p:cTn id="26" dur="1200" decel="100000" fill="hold"/>
                                        <p:tgtEl>
                                          <p:spTgt spid="3"/>
                                        </p:tgtEl>
                                        <p:attrNameLst>
                                          <p:attrName>ppt_y</p:attrName>
                                        </p:attrNameLst>
                                      </p:cBhvr>
                                      <p:tavLst>
                                        <p:tav tm="0">
                                          <p:val>
                                            <p:strVal val="#ppt_y-0.4"/>
                                          </p:val>
                                        </p:tav>
                                        <p:tav tm="100000">
                                          <p:val>
                                            <p:strVal val="#ppt_y+0.1"/>
                                          </p:val>
                                        </p:tav>
                                      </p:tavLst>
                                    </p:anim>
                                    <p:anim calcmode="lin" valueType="num">
                                      <p:cBhvr>
                                        <p:cTn id="27" dur="300" accel="100000" fill="hold">
                                          <p:stCondLst>
                                            <p:cond delay="1200"/>
                                          </p:stCondLst>
                                        </p:cTn>
                                        <p:tgtEl>
                                          <p:spTgt spid="3"/>
                                        </p:tgtEl>
                                        <p:attrNameLst>
                                          <p:attrName>ppt_x</p:attrName>
                                        </p:attrNameLst>
                                      </p:cBhvr>
                                      <p:tavLst>
                                        <p:tav tm="0">
                                          <p:val>
                                            <p:strVal val="#ppt_x-0.05"/>
                                          </p:val>
                                        </p:tav>
                                        <p:tav tm="100000">
                                          <p:val>
                                            <p:strVal val="#ppt_x"/>
                                          </p:val>
                                        </p:tav>
                                      </p:tavLst>
                                    </p:anim>
                                    <p:anim calcmode="lin" valueType="num">
                                      <p:cBhvr>
                                        <p:cTn id="28" dur="300" accel="100000" fill="hold">
                                          <p:stCondLst>
                                            <p:cond delay="1200"/>
                                          </p:stCondLst>
                                        </p:cTn>
                                        <p:tgtEl>
                                          <p:spTgt spid="3"/>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5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200" decel="100000"/>
                                        <p:tgtEl>
                                          <p:spTgt spid="11"/>
                                        </p:tgtEl>
                                      </p:cBhvr>
                                    </p:animEffect>
                                    <p:anim calcmode="lin" valueType="num">
                                      <p:cBhvr>
                                        <p:cTn id="32" dur="1200" decel="100000" fill="hold"/>
                                        <p:tgtEl>
                                          <p:spTgt spid="11"/>
                                        </p:tgtEl>
                                        <p:attrNameLst>
                                          <p:attrName>style.rotation</p:attrName>
                                        </p:attrNameLst>
                                      </p:cBhvr>
                                      <p:tavLst>
                                        <p:tav tm="0">
                                          <p:val>
                                            <p:fltVal val="-90"/>
                                          </p:val>
                                        </p:tav>
                                        <p:tav tm="100000">
                                          <p:val>
                                            <p:fltVal val="0"/>
                                          </p:val>
                                        </p:tav>
                                      </p:tavLst>
                                    </p:anim>
                                    <p:anim calcmode="lin" valueType="num">
                                      <p:cBhvr>
                                        <p:cTn id="33" dur="1200" decel="100000" fill="hold"/>
                                        <p:tgtEl>
                                          <p:spTgt spid="11"/>
                                        </p:tgtEl>
                                        <p:attrNameLst>
                                          <p:attrName>ppt_x</p:attrName>
                                        </p:attrNameLst>
                                      </p:cBhvr>
                                      <p:tavLst>
                                        <p:tav tm="0">
                                          <p:val>
                                            <p:strVal val="#ppt_x+0.4"/>
                                          </p:val>
                                        </p:tav>
                                        <p:tav tm="100000">
                                          <p:val>
                                            <p:strVal val="#ppt_x-0.05"/>
                                          </p:val>
                                        </p:tav>
                                      </p:tavLst>
                                    </p:anim>
                                    <p:anim calcmode="lin" valueType="num">
                                      <p:cBhvr>
                                        <p:cTn id="34" dur="1200" decel="100000" fill="hold"/>
                                        <p:tgtEl>
                                          <p:spTgt spid="11"/>
                                        </p:tgtEl>
                                        <p:attrNameLst>
                                          <p:attrName>ppt_y</p:attrName>
                                        </p:attrNameLst>
                                      </p:cBhvr>
                                      <p:tavLst>
                                        <p:tav tm="0">
                                          <p:val>
                                            <p:strVal val="#ppt_y-0.4"/>
                                          </p:val>
                                        </p:tav>
                                        <p:tav tm="100000">
                                          <p:val>
                                            <p:strVal val="#ppt_y+0.1"/>
                                          </p:val>
                                        </p:tav>
                                      </p:tavLst>
                                    </p:anim>
                                    <p:anim calcmode="lin" valueType="num">
                                      <p:cBhvr>
                                        <p:cTn id="35" dur="300" accel="100000" fill="hold">
                                          <p:stCondLst>
                                            <p:cond delay="1200"/>
                                          </p:stCondLst>
                                        </p:cTn>
                                        <p:tgtEl>
                                          <p:spTgt spid="11"/>
                                        </p:tgtEl>
                                        <p:attrNameLst>
                                          <p:attrName>ppt_x</p:attrName>
                                        </p:attrNameLst>
                                      </p:cBhvr>
                                      <p:tavLst>
                                        <p:tav tm="0">
                                          <p:val>
                                            <p:strVal val="#ppt_x-0.05"/>
                                          </p:val>
                                        </p:tav>
                                        <p:tav tm="100000">
                                          <p:val>
                                            <p:strVal val="#ppt_x"/>
                                          </p:val>
                                        </p:tav>
                                      </p:tavLst>
                                    </p:anim>
                                    <p:anim calcmode="lin" valueType="num">
                                      <p:cBhvr>
                                        <p:cTn id="36" dur="300" accel="100000" fill="hold">
                                          <p:stCondLst>
                                            <p:cond delay="1200"/>
                                          </p:stCondLst>
                                        </p:cTn>
                                        <p:tgtEl>
                                          <p:spTgt spid="11"/>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50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200" decel="100000"/>
                                        <p:tgtEl>
                                          <p:spTgt spid="2"/>
                                        </p:tgtEl>
                                      </p:cBhvr>
                                    </p:animEffect>
                                    <p:anim calcmode="lin" valueType="num">
                                      <p:cBhvr>
                                        <p:cTn id="40" dur="1200" decel="100000" fill="hold"/>
                                        <p:tgtEl>
                                          <p:spTgt spid="2"/>
                                        </p:tgtEl>
                                        <p:attrNameLst>
                                          <p:attrName>style.rotation</p:attrName>
                                        </p:attrNameLst>
                                      </p:cBhvr>
                                      <p:tavLst>
                                        <p:tav tm="0">
                                          <p:val>
                                            <p:fltVal val="-90"/>
                                          </p:val>
                                        </p:tav>
                                        <p:tav tm="100000">
                                          <p:val>
                                            <p:fltVal val="0"/>
                                          </p:val>
                                        </p:tav>
                                      </p:tavLst>
                                    </p:anim>
                                    <p:anim calcmode="lin" valueType="num">
                                      <p:cBhvr>
                                        <p:cTn id="41" dur="1200" decel="100000" fill="hold"/>
                                        <p:tgtEl>
                                          <p:spTgt spid="2"/>
                                        </p:tgtEl>
                                        <p:attrNameLst>
                                          <p:attrName>ppt_x</p:attrName>
                                        </p:attrNameLst>
                                      </p:cBhvr>
                                      <p:tavLst>
                                        <p:tav tm="0">
                                          <p:val>
                                            <p:strVal val="#ppt_x+0.4"/>
                                          </p:val>
                                        </p:tav>
                                        <p:tav tm="100000">
                                          <p:val>
                                            <p:strVal val="#ppt_x-0.05"/>
                                          </p:val>
                                        </p:tav>
                                      </p:tavLst>
                                    </p:anim>
                                    <p:anim calcmode="lin" valueType="num">
                                      <p:cBhvr>
                                        <p:cTn id="42" dur="1200" decel="100000" fill="hold"/>
                                        <p:tgtEl>
                                          <p:spTgt spid="2"/>
                                        </p:tgtEl>
                                        <p:attrNameLst>
                                          <p:attrName>ppt_y</p:attrName>
                                        </p:attrNameLst>
                                      </p:cBhvr>
                                      <p:tavLst>
                                        <p:tav tm="0">
                                          <p:val>
                                            <p:strVal val="#ppt_y-0.4"/>
                                          </p:val>
                                        </p:tav>
                                        <p:tav tm="100000">
                                          <p:val>
                                            <p:strVal val="#ppt_y+0.1"/>
                                          </p:val>
                                        </p:tav>
                                      </p:tavLst>
                                    </p:anim>
                                    <p:anim calcmode="lin" valueType="num">
                                      <p:cBhvr>
                                        <p:cTn id="43" dur="300" accel="100000" fill="hold">
                                          <p:stCondLst>
                                            <p:cond delay="1200"/>
                                          </p:stCondLst>
                                        </p:cTn>
                                        <p:tgtEl>
                                          <p:spTgt spid="2"/>
                                        </p:tgtEl>
                                        <p:attrNameLst>
                                          <p:attrName>ppt_x</p:attrName>
                                        </p:attrNameLst>
                                      </p:cBhvr>
                                      <p:tavLst>
                                        <p:tav tm="0">
                                          <p:val>
                                            <p:strVal val="#ppt_x-0.05"/>
                                          </p:val>
                                        </p:tav>
                                        <p:tav tm="100000">
                                          <p:val>
                                            <p:strVal val="#ppt_x"/>
                                          </p:val>
                                        </p:tav>
                                      </p:tavLst>
                                    </p:anim>
                                    <p:anim calcmode="lin" valueType="num">
                                      <p:cBhvr>
                                        <p:cTn id="44" dur="300" accel="100000" fill="hold">
                                          <p:stCondLst>
                                            <p:cond delay="1200"/>
                                          </p:stCondLst>
                                        </p:cTn>
                                        <p:tgtEl>
                                          <p:spTgt spid="2"/>
                                        </p:tgtEl>
                                        <p:attrNameLst>
                                          <p:attrName>ppt_y</p:attrName>
                                        </p:attrNameLst>
                                      </p:cBhvr>
                                      <p:tavLst>
                                        <p:tav tm="0">
                                          <p:val>
                                            <p:strVal val="#ppt_y+0.1"/>
                                          </p:val>
                                        </p:tav>
                                        <p:tav tm="100000">
                                          <p:val>
                                            <p:strVal val="#ppt_y"/>
                                          </p:val>
                                        </p:tav>
                                      </p:tavLst>
                                    </p:anim>
                                  </p:childTnLst>
                                </p:cTn>
                              </p:par>
                              <p:par>
                                <p:cTn id="45" presetID="30" presetClass="entr" presetSubtype="0" fill="hold" nodeType="withEffect">
                                  <p:stCondLst>
                                    <p:cond delay="5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200" decel="100000"/>
                                        <p:tgtEl>
                                          <p:spTgt spid="9"/>
                                        </p:tgtEl>
                                      </p:cBhvr>
                                    </p:animEffect>
                                    <p:anim calcmode="lin" valueType="num">
                                      <p:cBhvr>
                                        <p:cTn id="48" dur="1200" decel="100000" fill="hold"/>
                                        <p:tgtEl>
                                          <p:spTgt spid="9"/>
                                        </p:tgtEl>
                                        <p:attrNameLst>
                                          <p:attrName>style.rotation</p:attrName>
                                        </p:attrNameLst>
                                      </p:cBhvr>
                                      <p:tavLst>
                                        <p:tav tm="0">
                                          <p:val>
                                            <p:fltVal val="-90"/>
                                          </p:val>
                                        </p:tav>
                                        <p:tav tm="100000">
                                          <p:val>
                                            <p:fltVal val="0"/>
                                          </p:val>
                                        </p:tav>
                                      </p:tavLst>
                                    </p:anim>
                                    <p:anim calcmode="lin" valueType="num">
                                      <p:cBhvr>
                                        <p:cTn id="49" dur="1200" decel="100000" fill="hold"/>
                                        <p:tgtEl>
                                          <p:spTgt spid="9"/>
                                        </p:tgtEl>
                                        <p:attrNameLst>
                                          <p:attrName>ppt_x</p:attrName>
                                        </p:attrNameLst>
                                      </p:cBhvr>
                                      <p:tavLst>
                                        <p:tav tm="0">
                                          <p:val>
                                            <p:strVal val="#ppt_x+0.4"/>
                                          </p:val>
                                        </p:tav>
                                        <p:tav tm="100000">
                                          <p:val>
                                            <p:strVal val="#ppt_x-0.05"/>
                                          </p:val>
                                        </p:tav>
                                      </p:tavLst>
                                    </p:anim>
                                    <p:anim calcmode="lin" valueType="num">
                                      <p:cBhvr>
                                        <p:cTn id="50" dur="1200" decel="100000" fill="hold"/>
                                        <p:tgtEl>
                                          <p:spTgt spid="9"/>
                                        </p:tgtEl>
                                        <p:attrNameLst>
                                          <p:attrName>ppt_y</p:attrName>
                                        </p:attrNameLst>
                                      </p:cBhvr>
                                      <p:tavLst>
                                        <p:tav tm="0">
                                          <p:val>
                                            <p:strVal val="#ppt_y-0.4"/>
                                          </p:val>
                                        </p:tav>
                                        <p:tav tm="100000">
                                          <p:val>
                                            <p:strVal val="#ppt_y+0.1"/>
                                          </p:val>
                                        </p:tav>
                                      </p:tavLst>
                                    </p:anim>
                                    <p:anim calcmode="lin" valueType="num">
                                      <p:cBhvr>
                                        <p:cTn id="51" dur="300" accel="100000" fill="hold">
                                          <p:stCondLst>
                                            <p:cond delay="1200"/>
                                          </p:stCondLst>
                                        </p:cTn>
                                        <p:tgtEl>
                                          <p:spTgt spid="9"/>
                                        </p:tgtEl>
                                        <p:attrNameLst>
                                          <p:attrName>ppt_x</p:attrName>
                                        </p:attrNameLst>
                                      </p:cBhvr>
                                      <p:tavLst>
                                        <p:tav tm="0">
                                          <p:val>
                                            <p:strVal val="#ppt_x-0.05"/>
                                          </p:val>
                                        </p:tav>
                                        <p:tav tm="100000">
                                          <p:val>
                                            <p:strVal val="#ppt_x"/>
                                          </p:val>
                                        </p:tav>
                                      </p:tavLst>
                                    </p:anim>
                                    <p:anim calcmode="lin" valueType="num">
                                      <p:cBhvr>
                                        <p:cTn id="52" dur="300" accel="100000" fill="hold">
                                          <p:stCondLst>
                                            <p:cond delay="1200"/>
                                          </p:stCondLst>
                                        </p:cTn>
                                        <p:tgtEl>
                                          <p:spTgt spid="9"/>
                                        </p:tgtEl>
                                        <p:attrNameLst>
                                          <p:attrName>ppt_y</p:attrName>
                                        </p:attrNameLst>
                                      </p:cBhvr>
                                      <p:tavLst>
                                        <p:tav tm="0">
                                          <p:val>
                                            <p:strVal val="#ppt_y+0.1"/>
                                          </p:val>
                                        </p:tav>
                                        <p:tav tm="100000">
                                          <p:val>
                                            <p:strVal val="#ppt_y"/>
                                          </p:val>
                                        </p:tav>
                                      </p:tavLst>
                                    </p:anim>
                                  </p:childTnLst>
                                </p:cTn>
                              </p:par>
                              <p:par>
                                <p:cTn id="53" presetID="30" presetClass="entr" presetSubtype="0" fill="hold" nodeType="withEffect">
                                  <p:stCondLst>
                                    <p:cond delay="5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200" decel="100000"/>
                                        <p:tgtEl>
                                          <p:spTgt spid="13"/>
                                        </p:tgtEl>
                                      </p:cBhvr>
                                    </p:animEffect>
                                    <p:anim calcmode="lin" valueType="num">
                                      <p:cBhvr>
                                        <p:cTn id="56" dur="1200" decel="100000" fill="hold"/>
                                        <p:tgtEl>
                                          <p:spTgt spid="13"/>
                                        </p:tgtEl>
                                        <p:attrNameLst>
                                          <p:attrName>style.rotation</p:attrName>
                                        </p:attrNameLst>
                                      </p:cBhvr>
                                      <p:tavLst>
                                        <p:tav tm="0">
                                          <p:val>
                                            <p:fltVal val="-90"/>
                                          </p:val>
                                        </p:tav>
                                        <p:tav tm="100000">
                                          <p:val>
                                            <p:fltVal val="0"/>
                                          </p:val>
                                        </p:tav>
                                      </p:tavLst>
                                    </p:anim>
                                    <p:anim calcmode="lin" valueType="num">
                                      <p:cBhvr>
                                        <p:cTn id="57" dur="1200" decel="100000" fill="hold"/>
                                        <p:tgtEl>
                                          <p:spTgt spid="13"/>
                                        </p:tgtEl>
                                        <p:attrNameLst>
                                          <p:attrName>ppt_x</p:attrName>
                                        </p:attrNameLst>
                                      </p:cBhvr>
                                      <p:tavLst>
                                        <p:tav tm="0">
                                          <p:val>
                                            <p:strVal val="#ppt_x+0.4"/>
                                          </p:val>
                                        </p:tav>
                                        <p:tav tm="100000">
                                          <p:val>
                                            <p:strVal val="#ppt_x-0.05"/>
                                          </p:val>
                                        </p:tav>
                                      </p:tavLst>
                                    </p:anim>
                                    <p:anim calcmode="lin" valueType="num">
                                      <p:cBhvr>
                                        <p:cTn id="58" dur="1200" decel="100000" fill="hold"/>
                                        <p:tgtEl>
                                          <p:spTgt spid="13"/>
                                        </p:tgtEl>
                                        <p:attrNameLst>
                                          <p:attrName>ppt_y</p:attrName>
                                        </p:attrNameLst>
                                      </p:cBhvr>
                                      <p:tavLst>
                                        <p:tav tm="0">
                                          <p:val>
                                            <p:strVal val="#ppt_y-0.4"/>
                                          </p:val>
                                        </p:tav>
                                        <p:tav tm="100000">
                                          <p:val>
                                            <p:strVal val="#ppt_y+0.1"/>
                                          </p:val>
                                        </p:tav>
                                      </p:tavLst>
                                    </p:anim>
                                    <p:anim calcmode="lin" valueType="num">
                                      <p:cBhvr>
                                        <p:cTn id="59" dur="300" accel="100000" fill="hold">
                                          <p:stCondLst>
                                            <p:cond delay="1200"/>
                                          </p:stCondLst>
                                        </p:cTn>
                                        <p:tgtEl>
                                          <p:spTgt spid="13"/>
                                        </p:tgtEl>
                                        <p:attrNameLst>
                                          <p:attrName>ppt_x</p:attrName>
                                        </p:attrNameLst>
                                      </p:cBhvr>
                                      <p:tavLst>
                                        <p:tav tm="0">
                                          <p:val>
                                            <p:strVal val="#ppt_x-0.05"/>
                                          </p:val>
                                        </p:tav>
                                        <p:tav tm="100000">
                                          <p:val>
                                            <p:strVal val="#ppt_x"/>
                                          </p:val>
                                        </p:tav>
                                      </p:tavLst>
                                    </p:anim>
                                    <p:anim calcmode="lin" valueType="num">
                                      <p:cBhvr>
                                        <p:cTn id="60" dur="300" accel="100000" fill="hold">
                                          <p:stCondLst>
                                            <p:cond delay="1200"/>
                                          </p:stCondLst>
                                        </p:cTn>
                                        <p:tgtEl>
                                          <p:spTgt spid="13"/>
                                        </p:tgtEl>
                                        <p:attrNameLst>
                                          <p:attrName>ppt_y</p:attrName>
                                        </p:attrNameLst>
                                      </p:cBhvr>
                                      <p:tavLst>
                                        <p:tav tm="0">
                                          <p:val>
                                            <p:strVal val="#ppt_y+0.1"/>
                                          </p:val>
                                        </p:tav>
                                        <p:tav tm="100000">
                                          <p:val>
                                            <p:strVal val="#ppt_y"/>
                                          </p:val>
                                        </p:tav>
                                      </p:tavLst>
                                    </p:anim>
                                  </p:childTnLst>
                                </p:cTn>
                              </p:par>
                              <p:par>
                                <p:cTn id="61" presetID="30" presetClass="entr" presetSubtype="0" fill="hold" nodeType="withEffect">
                                  <p:stCondLst>
                                    <p:cond delay="50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200" decel="100000"/>
                                        <p:tgtEl>
                                          <p:spTgt spid="14"/>
                                        </p:tgtEl>
                                      </p:cBhvr>
                                    </p:animEffect>
                                    <p:anim calcmode="lin" valueType="num">
                                      <p:cBhvr>
                                        <p:cTn id="64" dur="1200" decel="100000" fill="hold"/>
                                        <p:tgtEl>
                                          <p:spTgt spid="14"/>
                                        </p:tgtEl>
                                        <p:attrNameLst>
                                          <p:attrName>style.rotation</p:attrName>
                                        </p:attrNameLst>
                                      </p:cBhvr>
                                      <p:tavLst>
                                        <p:tav tm="0">
                                          <p:val>
                                            <p:fltVal val="-90"/>
                                          </p:val>
                                        </p:tav>
                                        <p:tav tm="100000">
                                          <p:val>
                                            <p:fltVal val="0"/>
                                          </p:val>
                                        </p:tav>
                                      </p:tavLst>
                                    </p:anim>
                                    <p:anim calcmode="lin" valueType="num">
                                      <p:cBhvr>
                                        <p:cTn id="65" dur="1200" decel="100000" fill="hold"/>
                                        <p:tgtEl>
                                          <p:spTgt spid="14"/>
                                        </p:tgtEl>
                                        <p:attrNameLst>
                                          <p:attrName>ppt_x</p:attrName>
                                        </p:attrNameLst>
                                      </p:cBhvr>
                                      <p:tavLst>
                                        <p:tav tm="0">
                                          <p:val>
                                            <p:strVal val="#ppt_x+0.4"/>
                                          </p:val>
                                        </p:tav>
                                        <p:tav tm="100000">
                                          <p:val>
                                            <p:strVal val="#ppt_x-0.05"/>
                                          </p:val>
                                        </p:tav>
                                      </p:tavLst>
                                    </p:anim>
                                    <p:anim calcmode="lin" valueType="num">
                                      <p:cBhvr>
                                        <p:cTn id="66" dur="1200" decel="100000" fill="hold"/>
                                        <p:tgtEl>
                                          <p:spTgt spid="14"/>
                                        </p:tgtEl>
                                        <p:attrNameLst>
                                          <p:attrName>ppt_y</p:attrName>
                                        </p:attrNameLst>
                                      </p:cBhvr>
                                      <p:tavLst>
                                        <p:tav tm="0">
                                          <p:val>
                                            <p:strVal val="#ppt_y-0.4"/>
                                          </p:val>
                                        </p:tav>
                                        <p:tav tm="100000">
                                          <p:val>
                                            <p:strVal val="#ppt_y+0.1"/>
                                          </p:val>
                                        </p:tav>
                                      </p:tavLst>
                                    </p:anim>
                                    <p:anim calcmode="lin" valueType="num">
                                      <p:cBhvr>
                                        <p:cTn id="67" dur="300" accel="100000" fill="hold">
                                          <p:stCondLst>
                                            <p:cond delay="1200"/>
                                          </p:stCondLst>
                                        </p:cTn>
                                        <p:tgtEl>
                                          <p:spTgt spid="14"/>
                                        </p:tgtEl>
                                        <p:attrNameLst>
                                          <p:attrName>ppt_x</p:attrName>
                                        </p:attrNameLst>
                                      </p:cBhvr>
                                      <p:tavLst>
                                        <p:tav tm="0">
                                          <p:val>
                                            <p:strVal val="#ppt_x-0.05"/>
                                          </p:val>
                                        </p:tav>
                                        <p:tav tm="100000">
                                          <p:val>
                                            <p:strVal val="#ppt_x"/>
                                          </p:val>
                                        </p:tav>
                                      </p:tavLst>
                                    </p:anim>
                                    <p:anim calcmode="lin" valueType="num">
                                      <p:cBhvr>
                                        <p:cTn id="68" dur="300" accel="100000" fill="hold">
                                          <p:stCondLst>
                                            <p:cond delay="1200"/>
                                          </p:stCondLst>
                                        </p:cTn>
                                        <p:tgtEl>
                                          <p:spTgt spid="14"/>
                                        </p:tgtEl>
                                        <p:attrNameLst>
                                          <p:attrName>ppt_y</p:attrName>
                                        </p:attrNameLst>
                                      </p:cBhvr>
                                      <p:tavLst>
                                        <p:tav tm="0">
                                          <p:val>
                                            <p:strVal val="#ppt_y+0.1"/>
                                          </p:val>
                                        </p:tav>
                                        <p:tav tm="100000">
                                          <p:val>
                                            <p:strVal val="#ppt_y"/>
                                          </p:val>
                                        </p:tav>
                                      </p:tavLst>
                                    </p:anim>
                                  </p:childTnLst>
                                </p:cTn>
                              </p:par>
                              <p:par>
                                <p:cTn id="69" presetID="30" presetClass="entr" presetSubtype="0" fill="hold" nodeType="withEffect">
                                  <p:stCondLst>
                                    <p:cond delay="50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200" decel="100000"/>
                                        <p:tgtEl>
                                          <p:spTgt spid="10"/>
                                        </p:tgtEl>
                                      </p:cBhvr>
                                    </p:animEffect>
                                    <p:anim calcmode="lin" valueType="num">
                                      <p:cBhvr>
                                        <p:cTn id="72" dur="1200" decel="100000" fill="hold"/>
                                        <p:tgtEl>
                                          <p:spTgt spid="10"/>
                                        </p:tgtEl>
                                        <p:attrNameLst>
                                          <p:attrName>style.rotation</p:attrName>
                                        </p:attrNameLst>
                                      </p:cBhvr>
                                      <p:tavLst>
                                        <p:tav tm="0">
                                          <p:val>
                                            <p:fltVal val="-90"/>
                                          </p:val>
                                        </p:tav>
                                        <p:tav tm="100000">
                                          <p:val>
                                            <p:fltVal val="0"/>
                                          </p:val>
                                        </p:tav>
                                      </p:tavLst>
                                    </p:anim>
                                    <p:anim calcmode="lin" valueType="num">
                                      <p:cBhvr>
                                        <p:cTn id="73" dur="1200" decel="100000" fill="hold"/>
                                        <p:tgtEl>
                                          <p:spTgt spid="10"/>
                                        </p:tgtEl>
                                        <p:attrNameLst>
                                          <p:attrName>ppt_x</p:attrName>
                                        </p:attrNameLst>
                                      </p:cBhvr>
                                      <p:tavLst>
                                        <p:tav tm="0">
                                          <p:val>
                                            <p:strVal val="#ppt_x+0.4"/>
                                          </p:val>
                                        </p:tav>
                                        <p:tav tm="100000">
                                          <p:val>
                                            <p:strVal val="#ppt_x-0.05"/>
                                          </p:val>
                                        </p:tav>
                                      </p:tavLst>
                                    </p:anim>
                                    <p:anim calcmode="lin" valueType="num">
                                      <p:cBhvr>
                                        <p:cTn id="74" dur="1200" decel="100000" fill="hold"/>
                                        <p:tgtEl>
                                          <p:spTgt spid="10"/>
                                        </p:tgtEl>
                                        <p:attrNameLst>
                                          <p:attrName>ppt_y</p:attrName>
                                        </p:attrNameLst>
                                      </p:cBhvr>
                                      <p:tavLst>
                                        <p:tav tm="0">
                                          <p:val>
                                            <p:strVal val="#ppt_y-0.4"/>
                                          </p:val>
                                        </p:tav>
                                        <p:tav tm="100000">
                                          <p:val>
                                            <p:strVal val="#ppt_y+0.1"/>
                                          </p:val>
                                        </p:tav>
                                      </p:tavLst>
                                    </p:anim>
                                    <p:anim calcmode="lin" valueType="num">
                                      <p:cBhvr>
                                        <p:cTn id="75" dur="300" accel="100000" fill="hold">
                                          <p:stCondLst>
                                            <p:cond delay="1200"/>
                                          </p:stCondLst>
                                        </p:cTn>
                                        <p:tgtEl>
                                          <p:spTgt spid="10"/>
                                        </p:tgtEl>
                                        <p:attrNameLst>
                                          <p:attrName>ppt_x</p:attrName>
                                        </p:attrNameLst>
                                      </p:cBhvr>
                                      <p:tavLst>
                                        <p:tav tm="0">
                                          <p:val>
                                            <p:strVal val="#ppt_x-0.05"/>
                                          </p:val>
                                        </p:tav>
                                        <p:tav tm="100000">
                                          <p:val>
                                            <p:strVal val="#ppt_x"/>
                                          </p:val>
                                        </p:tav>
                                      </p:tavLst>
                                    </p:anim>
                                    <p:anim calcmode="lin" valueType="num">
                                      <p:cBhvr>
                                        <p:cTn id="76" dur="300" accel="100000" fill="hold">
                                          <p:stCondLst>
                                            <p:cond delay="12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417441"/>
            <a:ext cx="6912768" cy="461665"/>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it-IT" sz="2400" b="1" spc="150" dirty="0">
                <a:ln w="11430"/>
                <a:solidFill>
                  <a:schemeClr val="accent3">
                    <a:lumMod val="60000"/>
                    <a:lumOff val="40000"/>
                  </a:schemeClr>
                </a:solidFill>
                <a:effectLst>
                  <a:outerShdw blurRad="25400" algn="tl" rotWithShape="0">
                    <a:srgbClr val="000000">
                      <a:alpha val="43000"/>
                    </a:srgbClr>
                  </a:outerShdw>
                </a:effectLst>
              </a:rPr>
              <a:t>CONQUISTA DELL’ETIOPIA 1935</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980728"/>
            <a:ext cx="4104456" cy="3078341"/>
          </a:xfrm>
          <a:prstGeom prst="rect">
            <a:avLst/>
          </a:prstGeom>
          <a:ln>
            <a:noFill/>
          </a:ln>
          <a:effectLst>
            <a:outerShdw blurRad="190500" algn="tl" rotWithShape="0">
              <a:srgbClr val="000000">
                <a:alpha val="70000"/>
              </a:srgbClr>
            </a:outerShdw>
          </a:effectLst>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548680"/>
            <a:ext cx="2585182" cy="3446910"/>
          </a:xfrm>
          <a:prstGeom prst="rect">
            <a:avLst/>
          </a:prstGeom>
          <a:ln>
            <a:noFill/>
          </a:ln>
          <a:effectLst>
            <a:outerShdw blurRad="190500" algn="tl" rotWithShape="0">
              <a:srgbClr val="000000">
                <a:alpha val="70000"/>
              </a:srgbClr>
            </a:outerShdw>
          </a:effectLst>
        </p:spPr>
      </p:pic>
      <p:sp>
        <p:nvSpPr>
          <p:cNvPr id="5" name="CasellaDiTesto 4"/>
          <p:cNvSpPr txBox="1"/>
          <p:nvPr/>
        </p:nvSpPr>
        <p:spPr>
          <a:xfrm>
            <a:off x="5724128" y="4077072"/>
            <a:ext cx="4320480" cy="369332"/>
          </a:xfrm>
          <a:prstGeom prst="rect">
            <a:avLst/>
          </a:prstGeom>
          <a:noFill/>
        </p:spPr>
        <p:txBody>
          <a:bodyPr wrap="square" rtlCol="0">
            <a:spAutoFit/>
          </a:bodyPr>
          <a:lstStyle/>
          <a:p>
            <a:r>
              <a:rPr lang="it-IT" dirty="0"/>
              <a:t>Il «Popolo di Romagna» (1936)</a:t>
            </a:r>
          </a:p>
        </p:txBody>
      </p:sp>
      <p:sp>
        <p:nvSpPr>
          <p:cNvPr id="6" name="CasellaDiTesto 5"/>
          <p:cNvSpPr txBox="1"/>
          <p:nvPr/>
        </p:nvSpPr>
        <p:spPr>
          <a:xfrm>
            <a:off x="323528" y="4797152"/>
            <a:ext cx="8280920" cy="1631216"/>
          </a:xfrm>
          <a:prstGeom prst="rect">
            <a:avLst/>
          </a:prstGeom>
          <a:noFill/>
        </p:spPr>
        <p:txBody>
          <a:bodyPr wrap="square" rtlCol="0">
            <a:spAutoFit/>
          </a:bodyPr>
          <a:lstStyle/>
          <a:p>
            <a:r>
              <a:rPr lang="it-IT" sz="2000" i="1" dirty="0"/>
              <a:t>Nel settembre del 1935 il Regime Fascista decise di attaccare il territorio africano nel tentativo di evidenziare la potenza  dell’Italia  rispetto agli altri popoli. Con questo pretesto  vennero poste le basi per la distinzione delle razze  a partire dal 1938 con l’adesione alle Leggi Razziali, ideate ed introdotte per la prima volta in Germania da Hitler nel 1935. </a:t>
            </a:r>
          </a:p>
        </p:txBody>
      </p:sp>
    </p:spTree>
    <p:extLst>
      <p:ext uri="{BB962C8B-B14F-4D97-AF65-F5344CB8AC3E}">
        <p14:creationId xmlns:p14="http://schemas.microsoft.com/office/powerpoint/2010/main" val="3681858590"/>
      </p:ext>
    </p:extLst>
  </p:cSld>
  <p:clrMapOvr>
    <a:masterClrMapping/>
  </p:clrMapOvr>
  <p:transition spd="slow">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404664"/>
            <a:ext cx="4407954" cy="5877272"/>
          </a:xfrm>
          <a:prstGeom prst="rect">
            <a:avLst/>
          </a:prstGeom>
        </p:spPr>
      </p:pic>
      <p:sp>
        <p:nvSpPr>
          <p:cNvPr id="3" name="CasellaDiTesto 2"/>
          <p:cNvSpPr txBox="1"/>
          <p:nvPr/>
        </p:nvSpPr>
        <p:spPr>
          <a:xfrm>
            <a:off x="5004048" y="404664"/>
            <a:ext cx="3744416" cy="1508105"/>
          </a:xfrm>
          <a:prstGeom prst="rect">
            <a:avLst/>
          </a:prstGeom>
          <a:noFill/>
        </p:spPr>
        <p:txBody>
          <a:bodyPr wrap="square" rtlCol="0">
            <a:spAutoFit/>
          </a:bodyPr>
          <a:lstStyle/>
          <a:p>
            <a:r>
              <a:rPr lang="it-IT" i="1" dirty="0"/>
              <a:t>L’</a:t>
            </a:r>
            <a:r>
              <a:rPr lang="it-IT" sz="2000" b="1" i="1" dirty="0">
                <a:solidFill>
                  <a:schemeClr val="tx2"/>
                </a:solidFill>
              </a:rPr>
              <a:t>oro alla patria </a:t>
            </a:r>
            <a:r>
              <a:rPr lang="it-IT" i="1" dirty="0"/>
              <a:t>era una manifestazione  organizzata dal regime fascista per raccogliere oro al fine di finanziare le campagne militare in Etiopia.</a:t>
            </a: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2319105"/>
            <a:ext cx="2952328" cy="4250863"/>
          </a:xfrm>
          <a:prstGeom prst="rect">
            <a:avLst/>
          </a:prstGeom>
        </p:spPr>
      </p:pic>
    </p:spTree>
    <p:extLst>
      <p:ext uri="{BB962C8B-B14F-4D97-AF65-F5344CB8AC3E}">
        <p14:creationId xmlns:p14="http://schemas.microsoft.com/office/powerpoint/2010/main" val="1120048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80712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27884" y="1160748"/>
            <a:ext cx="6048672" cy="4536504"/>
          </a:xfrm>
          <a:prstGeom prst="rect">
            <a:avLst/>
          </a:prstGeom>
        </p:spPr>
      </p:pic>
      <p:sp>
        <p:nvSpPr>
          <p:cNvPr id="3" name="CasellaDiTesto 2"/>
          <p:cNvSpPr txBox="1"/>
          <p:nvPr/>
        </p:nvSpPr>
        <p:spPr>
          <a:xfrm>
            <a:off x="395536" y="404664"/>
            <a:ext cx="6840760" cy="523220"/>
          </a:xfrm>
          <a:prstGeom prst="rect">
            <a:avLst/>
          </a:prstGeom>
          <a:noFill/>
        </p:spPr>
        <p:txBody>
          <a:bodyPr wrap="square" rtlCol="0">
            <a:spAutoFit/>
          </a:bodyPr>
          <a:lstStyle/>
          <a:p>
            <a:r>
              <a:rPr lang="it-IT" sz="2800" b="1" dirty="0">
                <a:solidFill>
                  <a:schemeClr val="tx2"/>
                </a:solidFill>
                <a:effectLst>
                  <a:outerShdw blurRad="38100" dist="38100" dir="2700000" algn="tl">
                    <a:srgbClr val="000000">
                      <a:alpha val="43137"/>
                    </a:srgbClr>
                  </a:outerShdw>
                </a:effectLst>
              </a:rPr>
              <a:t>LEGGI RAZIALI - 1938</a:t>
            </a:r>
          </a:p>
        </p:txBody>
      </p:sp>
      <p:sp>
        <p:nvSpPr>
          <p:cNvPr id="4" name="CasellaDiTesto 3"/>
          <p:cNvSpPr txBox="1"/>
          <p:nvPr/>
        </p:nvSpPr>
        <p:spPr>
          <a:xfrm>
            <a:off x="251520" y="1196752"/>
            <a:ext cx="3816424" cy="4801314"/>
          </a:xfrm>
          <a:prstGeom prst="rect">
            <a:avLst/>
          </a:prstGeom>
          <a:noFill/>
        </p:spPr>
        <p:txBody>
          <a:bodyPr wrap="square" rtlCol="0">
            <a:spAutoFit/>
          </a:bodyPr>
          <a:lstStyle/>
          <a:p>
            <a:r>
              <a:rPr lang="it-IT" b="1" i="1" dirty="0"/>
              <a:t>E’ di razza ebraica colui che:</a:t>
            </a:r>
          </a:p>
          <a:p>
            <a:endParaRPr lang="it-IT" i="1" dirty="0"/>
          </a:p>
          <a:p>
            <a:pPr marL="285750" indent="-285750">
              <a:buFont typeface="Arial" pitchFamily="34" charset="0"/>
              <a:buChar char="•"/>
            </a:pPr>
            <a:r>
              <a:rPr lang="it-IT" i="1" dirty="0"/>
              <a:t>È nato da genitori entrambi di razza ebraica , anche se di religione non ebrea</a:t>
            </a:r>
          </a:p>
          <a:p>
            <a:pPr marL="285750" indent="-285750">
              <a:buFont typeface="Arial" pitchFamily="34" charset="0"/>
              <a:buChar char="•"/>
            </a:pPr>
            <a:endParaRPr lang="it-IT" i="1" dirty="0"/>
          </a:p>
          <a:p>
            <a:pPr marL="285750" indent="-285750">
              <a:buFont typeface="Arial" pitchFamily="34" charset="0"/>
              <a:buChar char="•"/>
            </a:pPr>
            <a:r>
              <a:rPr lang="it-IT" i="1" dirty="0"/>
              <a:t>È nato da  genitori di cui uno di razza ebraica e l’altro di nazionalità straniera</a:t>
            </a:r>
          </a:p>
          <a:p>
            <a:pPr marL="285750" indent="-285750">
              <a:buFont typeface="Arial" pitchFamily="34" charset="0"/>
              <a:buChar char="•"/>
            </a:pPr>
            <a:endParaRPr lang="it-IT" i="1" dirty="0"/>
          </a:p>
          <a:p>
            <a:pPr marL="285750" indent="-285750">
              <a:buFont typeface="Arial" pitchFamily="34" charset="0"/>
              <a:buChar char="•"/>
            </a:pPr>
            <a:r>
              <a:rPr lang="it-IT" i="1" dirty="0"/>
              <a:t>È nato da madre ebraica qualora sia ignoto il padre</a:t>
            </a:r>
          </a:p>
          <a:p>
            <a:pPr marL="285750" indent="-285750">
              <a:buFont typeface="Arial" pitchFamily="34" charset="0"/>
              <a:buChar char="•"/>
            </a:pPr>
            <a:endParaRPr lang="it-IT" i="1" dirty="0"/>
          </a:p>
          <a:p>
            <a:pPr marL="285750" indent="-285750">
              <a:buFont typeface="Arial" pitchFamily="34" charset="0"/>
              <a:buChar char="•"/>
            </a:pPr>
            <a:r>
              <a:rPr lang="it-IT" i="1" dirty="0"/>
              <a:t>Pur essendo nato da genitori di nazionalità italiana di cui solo uno di razza ebraica ,appartiene alla religione ebraica</a:t>
            </a:r>
          </a:p>
        </p:txBody>
      </p:sp>
    </p:spTree>
    <p:extLst>
      <p:ext uri="{BB962C8B-B14F-4D97-AF65-F5344CB8AC3E}">
        <p14:creationId xmlns:p14="http://schemas.microsoft.com/office/powerpoint/2010/main" val="2335871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1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1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1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1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1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1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9512" y="188640"/>
            <a:ext cx="8964488" cy="400110"/>
          </a:xfrm>
          <a:prstGeom prst="rect">
            <a:avLst/>
          </a:prstGeom>
          <a:noFill/>
        </p:spPr>
        <p:txBody>
          <a:bodyPr wrap="square" rtlCol="0">
            <a:spAutoFit/>
          </a:bodyPr>
          <a:lstStyle/>
          <a:p>
            <a:r>
              <a:rPr lang="it-IT" sz="2000" b="1" i="1" dirty="0">
                <a:solidFill>
                  <a:schemeClr val="tx2"/>
                </a:solidFill>
              </a:rPr>
              <a:t>Vennero stabiliti i tratti fisici che distinguevano gli ariani dalle popolazioni africane.</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3256" y="1129348"/>
            <a:ext cx="3816424" cy="5088566"/>
          </a:xfrm>
          <a:prstGeom prst="rect">
            <a:avLst/>
          </a:prstGeom>
        </p:spPr>
      </p:pic>
      <p:sp>
        <p:nvSpPr>
          <p:cNvPr id="6" name="Rettangolo 5"/>
          <p:cNvSpPr/>
          <p:nvPr/>
        </p:nvSpPr>
        <p:spPr>
          <a:xfrm>
            <a:off x="251520" y="1412776"/>
            <a:ext cx="4572000" cy="1200329"/>
          </a:xfrm>
          <a:prstGeom prst="rect">
            <a:avLst/>
          </a:prstGeom>
        </p:spPr>
        <p:txBody>
          <a:bodyPr>
            <a:spAutoFit/>
          </a:bodyPr>
          <a:lstStyle/>
          <a:p>
            <a:r>
              <a:rPr lang="it-IT" i="1" dirty="0"/>
              <a:t>“il cranio della nostra razza risulta caratterizzato da una notevole capacità rispetto a quello delle razze africane, con un importante differenza tra uomo e donna”</a:t>
            </a:r>
          </a:p>
        </p:txBody>
      </p:sp>
      <p:sp>
        <p:nvSpPr>
          <p:cNvPr id="7" name="Rettangolo 6"/>
          <p:cNvSpPr/>
          <p:nvPr/>
        </p:nvSpPr>
        <p:spPr>
          <a:xfrm>
            <a:off x="251520" y="4221088"/>
            <a:ext cx="4572000" cy="1477328"/>
          </a:xfrm>
          <a:prstGeom prst="rect">
            <a:avLst/>
          </a:prstGeom>
        </p:spPr>
        <p:txBody>
          <a:bodyPr>
            <a:spAutoFit/>
          </a:bodyPr>
          <a:lstStyle/>
          <a:p>
            <a:r>
              <a:rPr lang="it-IT" i="1" dirty="0"/>
              <a:t>“il profilo laterale della nostra razza appare elegantemente modellato  e il tipico volto italiano presenta un armonioso sviluppo rispetto al volto di uomini di razza pigmea e cunama”</a:t>
            </a:r>
          </a:p>
        </p:txBody>
      </p:sp>
    </p:spTree>
    <p:extLst>
      <p:ext uri="{BB962C8B-B14F-4D97-AF65-F5344CB8AC3E}">
        <p14:creationId xmlns:p14="http://schemas.microsoft.com/office/powerpoint/2010/main" val="40666029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7694" y="1700809"/>
            <a:ext cx="4626306" cy="5157192"/>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512543" cy="5157192"/>
          </a:xfrm>
          <a:prstGeom prst="rect">
            <a:avLst/>
          </a:prstGeom>
        </p:spPr>
      </p:pic>
    </p:spTree>
    <p:extLst>
      <p:ext uri="{BB962C8B-B14F-4D97-AF65-F5344CB8AC3E}">
        <p14:creationId xmlns:p14="http://schemas.microsoft.com/office/powerpoint/2010/main" val="33559767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3717032"/>
            <a:ext cx="6850028" cy="2857123"/>
          </a:xfrm>
          <a:prstGeom prst="rect">
            <a:avLst/>
          </a:prstGeom>
        </p:spPr>
      </p:pic>
      <p:sp>
        <p:nvSpPr>
          <p:cNvPr id="2" name="Rettangolo 1"/>
          <p:cNvSpPr/>
          <p:nvPr/>
        </p:nvSpPr>
        <p:spPr>
          <a:xfrm>
            <a:off x="251520" y="260648"/>
            <a:ext cx="8568952" cy="3354765"/>
          </a:xfrm>
          <a:prstGeom prst="rect">
            <a:avLst/>
          </a:prstGeom>
        </p:spPr>
        <p:txBody>
          <a:bodyPr wrap="square">
            <a:spAutoFit/>
          </a:bodyPr>
          <a:lstStyle/>
          <a:p>
            <a:r>
              <a:rPr lang="it-IT" sz="2400" b="1" i="1" dirty="0">
                <a:solidFill>
                  <a:schemeClr val="tx2"/>
                </a:solidFill>
                <a:effectLst>
                  <a:outerShdw blurRad="38100" dist="38100" dir="2700000" algn="tl">
                    <a:srgbClr val="000000">
                      <a:alpha val="43137"/>
                    </a:srgbClr>
                  </a:outerShdw>
                </a:effectLst>
              </a:rPr>
              <a:t>Termini secondo i quali il popolo italiano doveva porsi nei confronti del problema della razza:</a:t>
            </a:r>
          </a:p>
          <a:p>
            <a:endParaRPr lang="it-IT" sz="2000" i="1" dirty="0"/>
          </a:p>
          <a:p>
            <a:pPr marL="285750" lvl="0" indent="-285750">
              <a:buFont typeface="Arial" pitchFamily="34" charset="0"/>
              <a:buChar char="•"/>
            </a:pPr>
            <a:r>
              <a:rPr lang="it-IT" sz="1600" i="1" dirty="0"/>
              <a:t>Le razze umane esistono</a:t>
            </a:r>
          </a:p>
          <a:p>
            <a:pPr marL="285750" lvl="0" indent="-285750">
              <a:buFont typeface="Arial" pitchFamily="34" charset="0"/>
              <a:buChar char="•"/>
            </a:pPr>
            <a:r>
              <a:rPr lang="it-IT" sz="1600" i="1" dirty="0"/>
              <a:t>Esistono grandi e piccole razze</a:t>
            </a:r>
          </a:p>
          <a:p>
            <a:pPr marL="285750" lvl="0" indent="-285750">
              <a:buFont typeface="Arial" pitchFamily="34" charset="0"/>
              <a:buChar char="•"/>
            </a:pPr>
            <a:r>
              <a:rPr lang="it-IT" sz="1600" i="1" dirty="0"/>
              <a:t>Il concetto di razza è  un concetto puramente biologico</a:t>
            </a:r>
          </a:p>
          <a:p>
            <a:pPr marL="285750" lvl="0" indent="-285750">
              <a:buFont typeface="Arial" pitchFamily="34" charset="0"/>
              <a:buChar char="•"/>
            </a:pPr>
            <a:r>
              <a:rPr lang="it-IT" sz="1600" i="1" dirty="0"/>
              <a:t>La popolazione italiana è di origine ariana e come tale gli stessi italiani sono ariani</a:t>
            </a:r>
          </a:p>
          <a:p>
            <a:pPr marL="285750" lvl="0" indent="-285750">
              <a:buFont typeface="Arial" pitchFamily="34" charset="0"/>
              <a:buChar char="•"/>
            </a:pPr>
            <a:r>
              <a:rPr lang="it-IT" sz="1600" i="1" dirty="0"/>
              <a:t>Esiste una razza italiana che per sangue si riconduce agli antenati che popolavano l’Italia</a:t>
            </a:r>
          </a:p>
          <a:p>
            <a:pPr marL="285750" lvl="0" indent="-285750">
              <a:buFont typeface="Arial" pitchFamily="34" charset="0"/>
              <a:buChar char="•"/>
            </a:pPr>
            <a:r>
              <a:rPr lang="it-IT" sz="1600" i="1" dirty="0"/>
              <a:t>Gli italiani devono definitivamente proclamarsi </a:t>
            </a:r>
            <a:r>
              <a:rPr lang="it-IT" sz="1600" i="1" u="sng" dirty="0"/>
              <a:t>razzisti</a:t>
            </a:r>
            <a:endParaRPr lang="it-IT" sz="1600" i="1" dirty="0"/>
          </a:p>
          <a:p>
            <a:pPr marL="285750" lvl="0" indent="-285750">
              <a:buFont typeface="Arial" pitchFamily="34" charset="0"/>
              <a:buChar char="•"/>
            </a:pPr>
            <a:r>
              <a:rPr lang="it-IT" sz="1600" i="1" dirty="0"/>
              <a:t>È necessario fare una netta distinzione fra i popoli mediterranei d’Europa</a:t>
            </a:r>
          </a:p>
          <a:p>
            <a:pPr marL="285750" lvl="0" indent="-285750">
              <a:buFont typeface="Arial" pitchFamily="34" charset="0"/>
              <a:buChar char="•"/>
            </a:pPr>
            <a:r>
              <a:rPr lang="it-IT" sz="1600" i="1" dirty="0"/>
              <a:t>Gli ebrei non appartengono alla razza italiana</a:t>
            </a:r>
          </a:p>
          <a:p>
            <a:pPr marL="285750" lvl="0" indent="-285750">
              <a:buFont typeface="Arial" pitchFamily="34" charset="0"/>
              <a:buChar char="•"/>
            </a:pPr>
            <a:r>
              <a:rPr lang="it-IT" sz="1600" i="1" dirty="0"/>
              <a:t>I caratteri fisici e psicologici degli italiani non devono essere alterati in nessun modo!</a:t>
            </a:r>
          </a:p>
        </p:txBody>
      </p:sp>
    </p:spTree>
    <p:extLst>
      <p:ext uri="{BB962C8B-B14F-4D97-AF65-F5344CB8AC3E}">
        <p14:creationId xmlns:p14="http://schemas.microsoft.com/office/powerpoint/2010/main" val="12814219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additive="base">
                                        <p:cTn id="49"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83568" y="260648"/>
            <a:ext cx="7704856" cy="707886"/>
          </a:xfrm>
          <a:prstGeom prst="rect">
            <a:avLst/>
          </a:prstGeom>
          <a:noFill/>
        </p:spPr>
        <p:txBody>
          <a:bodyPr wrap="square" rtlCol="0">
            <a:spAutoFit/>
          </a:bodyPr>
          <a:lstStyle/>
          <a:p>
            <a:pPr algn="ctr"/>
            <a:r>
              <a:rPr lang="it-IT" sz="4000" b="1" i="1" dirty="0">
                <a:solidFill>
                  <a:schemeClr val="tx2"/>
                </a:solidFill>
                <a:effectLst>
                  <a:outerShdw blurRad="38100" dist="38100" dir="2700000" algn="tl">
                    <a:srgbClr val="000000">
                      <a:alpha val="43137"/>
                    </a:srgbClr>
                  </a:outerShdw>
                </a:effectLst>
              </a:rPr>
              <a:t>ARCO D’AUGUSTO</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47109" y="1771656"/>
            <a:ext cx="5812965" cy="4359723"/>
          </a:xfrm>
          <a:prstGeom prst="rect">
            <a:avLst/>
          </a:prstGeom>
          <a:ln>
            <a:noFill/>
          </a:ln>
          <a:effectLst>
            <a:softEdge rad="112500"/>
          </a:effectLst>
        </p:spPr>
      </p:pic>
      <p:sp>
        <p:nvSpPr>
          <p:cNvPr id="5" name="CasellaDiTesto 4"/>
          <p:cNvSpPr txBox="1"/>
          <p:nvPr/>
        </p:nvSpPr>
        <p:spPr>
          <a:xfrm>
            <a:off x="4716016" y="2420888"/>
            <a:ext cx="4176464" cy="2862322"/>
          </a:xfrm>
          <a:prstGeom prst="rect">
            <a:avLst/>
          </a:prstGeom>
          <a:noFill/>
        </p:spPr>
        <p:txBody>
          <a:bodyPr wrap="square" rtlCol="0">
            <a:spAutoFit/>
          </a:bodyPr>
          <a:lstStyle/>
          <a:p>
            <a:r>
              <a:rPr lang="it-IT" sz="2000" i="1" dirty="0"/>
              <a:t>Nel 1934 si iniziarono i lavori per l’isolamento dell’Arco per valorizzarlo dall’edilizia modesta ed indegna da cui era circondato e per celebrare il bimillenario di Augusto. Si cercò di trasformarlo in un arco di trionfo per sottolineare il rapporto tra l’antico Augusto e il «novello Augusto» e fra antica Roma e Italia imperiale.</a:t>
            </a:r>
          </a:p>
        </p:txBody>
      </p:sp>
    </p:spTree>
    <p:extLst>
      <p:ext uri="{BB962C8B-B14F-4D97-AF65-F5344CB8AC3E}">
        <p14:creationId xmlns:p14="http://schemas.microsoft.com/office/powerpoint/2010/main" val="35584190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8760EBA-EE86-49D8-B60C-66BBEAAF52DE}"/>
              </a:ext>
            </a:extLst>
          </p:cNvPr>
          <p:cNvSpPr txBox="1"/>
          <p:nvPr/>
        </p:nvSpPr>
        <p:spPr>
          <a:xfrm flipH="1">
            <a:off x="580267" y="548680"/>
            <a:ext cx="8168197" cy="2554545"/>
          </a:xfrm>
          <a:prstGeom prst="rect">
            <a:avLst/>
          </a:prstGeom>
          <a:noFill/>
        </p:spPr>
        <p:txBody>
          <a:bodyPr wrap="square" rtlCol="0">
            <a:spAutoFit/>
          </a:bodyPr>
          <a:lstStyle/>
          <a:p>
            <a:r>
              <a:rPr lang="en-US" sz="2400" i="1" dirty="0">
                <a:solidFill>
                  <a:srgbClr val="FFFFFF"/>
                </a:solidFill>
                <a:ea typeface="Times New Roman" pitchFamily="18" charset="0"/>
                <a:cs typeface="Calibri" pitchFamily="34" charset="0"/>
              </a:rPr>
              <a:t>"</a:t>
            </a:r>
            <a:r>
              <a:rPr lang="en-US" sz="2400" i="1" dirty="0" err="1">
                <a:solidFill>
                  <a:srgbClr val="FFFFFF"/>
                </a:solidFill>
                <a:ea typeface="Times New Roman" pitchFamily="18" charset="0"/>
                <a:cs typeface="Calibri" pitchFamily="34" charset="0"/>
              </a:rPr>
              <a:t>Nel</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Ferragosto</a:t>
            </a:r>
            <a:r>
              <a:rPr lang="en-US" sz="2400" i="1" dirty="0">
                <a:solidFill>
                  <a:srgbClr val="FFFFFF"/>
                </a:solidFill>
                <a:ea typeface="Times New Roman" pitchFamily="18" charset="0"/>
                <a:cs typeface="Calibri" pitchFamily="34" charset="0"/>
              </a:rPr>
              <a:t> del 1934, </a:t>
            </a:r>
            <a:r>
              <a:rPr lang="en-US" sz="2400" i="1" dirty="0" err="1">
                <a:solidFill>
                  <a:srgbClr val="FFFFFF"/>
                </a:solidFill>
                <a:ea typeface="Times New Roman" pitchFamily="18" charset="0"/>
                <a:cs typeface="Calibri" pitchFamily="34" charset="0"/>
              </a:rPr>
              <a:t>diè</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il</a:t>
            </a:r>
            <a:r>
              <a:rPr lang="en-US" sz="2400" i="1" dirty="0">
                <a:solidFill>
                  <a:srgbClr val="FFFFFF"/>
                </a:solidFill>
                <a:ea typeface="Times New Roman" pitchFamily="18" charset="0"/>
                <a:cs typeface="Calibri" pitchFamily="34" charset="0"/>
              </a:rPr>
              <a:t> primo </a:t>
            </a:r>
            <a:r>
              <a:rPr lang="en-US" sz="2400" i="1" dirty="0" err="1">
                <a:solidFill>
                  <a:srgbClr val="FFFFFF"/>
                </a:solidFill>
                <a:ea typeface="Times New Roman" pitchFamily="18" charset="0"/>
                <a:cs typeface="Calibri" pitchFamily="34" charset="0"/>
              </a:rPr>
              <a:t>colpo</a:t>
            </a:r>
            <a:r>
              <a:rPr lang="en-US" sz="2400" i="1" dirty="0">
                <a:solidFill>
                  <a:srgbClr val="FFFFFF"/>
                </a:solidFill>
                <a:ea typeface="Times New Roman" pitchFamily="18" charset="0"/>
                <a:cs typeface="Calibri" pitchFamily="34" charset="0"/>
              </a:rPr>
              <a:t> di </a:t>
            </a:r>
            <a:r>
              <a:rPr lang="en-US" sz="2400" i="1" dirty="0" err="1">
                <a:solidFill>
                  <a:srgbClr val="FFFFFF"/>
                </a:solidFill>
                <a:ea typeface="Times New Roman" pitchFamily="18" charset="0"/>
                <a:cs typeface="Calibri" pitchFamily="34" charset="0"/>
              </a:rPr>
              <a:t>piccone</a:t>
            </a:r>
            <a:r>
              <a:rPr lang="en-US" sz="2400" i="1" dirty="0">
                <a:solidFill>
                  <a:srgbClr val="FFFFFF"/>
                </a:solidFill>
                <a:ea typeface="Times New Roman" pitchFamily="18" charset="0"/>
                <a:cs typeface="Calibri" pitchFamily="34" charset="0"/>
              </a:rPr>
              <a:t> per </a:t>
            </a:r>
            <a:r>
              <a:rPr lang="en-US" sz="2400" i="1" dirty="0" err="1">
                <a:solidFill>
                  <a:srgbClr val="FFFFFF"/>
                </a:solidFill>
                <a:ea typeface="Times New Roman" pitchFamily="18" charset="0"/>
                <a:cs typeface="Calibri" pitchFamily="34" charset="0"/>
              </a:rPr>
              <a:t>l'inizio</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dell'isolamento</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dell'Arco</a:t>
            </a:r>
            <a:r>
              <a:rPr lang="en-US" sz="2400" i="1" dirty="0">
                <a:solidFill>
                  <a:srgbClr val="FFFFFF"/>
                </a:solidFill>
                <a:ea typeface="Times New Roman" pitchFamily="18" charset="0"/>
                <a:cs typeface="Calibri" pitchFamily="34" charset="0"/>
              </a:rPr>
              <a:t> e per la </a:t>
            </a:r>
            <a:r>
              <a:rPr lang="en-US" sz="2400" i="1" dirty="0" err="1">
                <a:solidFill>
                  <a:srgbClr val="FFFFFF"/>
                </a:solidFill>
                <a:ea typeface="Times New Roman" pitchFamily="18" charset="0"/>
                <a:cs typeface="Calibri" pitchFamily="34" charset="0"/>
              </a:rPr>
              <a:t>trasformazione</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della</a:t>
            </a:r>
            <a:r>
              <a:rPr lang="en-US" sz="2400" i="1" dirty="0">
                <a:solidFill>
                  <a:srgbClr val="FFFFFF"/>
                </a:solidFill>
                <a:ea typeface="Times New Roman" pitchFamily="18" charset="0"/>
                <a:cs typeface="Calibri" pitchFamily="34" charset="0"/>
              </a:rPr>
              <a:t> zona, </a:t>
            </a:r>
            <a:r>
              <a:rPr lang="en-US" sz="2400" i="1" dirty="0" err="1">
                <a:solidFill>
                  <a:srgbClr val="FFFFFF"/>
                </a:solidFill>
                <a:ea typeface="Times New Roman" pitchFamily="18" charset="0"/>
                <a:cs typeface="Calibri" pitchFamily="34" charset="0"/>
              </a:rPr>
              <a:t>perché</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questa</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diventasse</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degna</a:t>
            </a:r>
            <a:r>
              <a:rPr lang="en-US" sz="2400" i="1" dirty="0">
                <a:solidFill>
                  <a:srgbClr val="FFFFFF"/>
                </a:solidFill>
                <a:ea typeface="Times New Roman" pitchFamily="18" charset="0"/>
                <a:cs typeface="Calibri" pitchFamily="34" charset="0"/>
              </a:rPr>
              <a:t> cornice </a:t>
            </a:r>
            <a:r>
              <a:rPr lang="en-US" sz="2400" i="1" dirty="0" err="1">
                <a:solidFill>
                  <a:srgbClr val="FFFFFF"/>
                </a:solidFill>
                <a:ea typeface="Times New Roman" pitchFamily="18" charset="0"/>
                <a:cs typeface="Calibri" pitchFamily="34" charset="0"/>
              </a:rPr>
              <a:t>dell'insigne</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monumento</a:t>
            </a:r>
            <a:r>
              <a:rPr lang="en-US" sz="2400" i="1" dirty="0">
                <a:solidFill>
                  <a:srgbClr val="FFFFFF"/>
                </a:solidFill>
                <a:ea typeface="Times New Roman" pitchFamily="18" charset="0"/>
                <a:cs typeface="Calibri" pitchFamily="34" charset="0"/>
              </a:rPr>
              <a:t>, cui </a:t>
            </a:r>
            <a:r>
              <a:rPr lang="en-US" sz="2400" i="1" dirty="0" err="1">
                <a:solidFill>
                  <a:srgbClr val="FFFFFF"/>
                </a:solidFill>
                <a:ea typeface="Times New Roman" pitchFamily="18" charset="0"/>
                <a:cs typeface="Calibri" pitchFamily="34" charset="0"/>
              </a:rPr>
              <a:t>si</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riconnettono</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mitiche</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memorie</a:t>
            </a:r>
            <a:r>
              <a:rPr lang="en-US" sz="2400" i="1" dirty="0">
                <a:solidFill>
                  <a:srgbClr val="FFFFFF"/>
                </a:solidFill>
                <a:ea typeface="Times New Roman" pitchFamily="18" charset="0"/>
                <a:cs typeface="Calibri" pitchFamily="34" charset="0"/>
              </a:rPr>
              <a:t> </a:t>
            </a:r>
            <a:r>
              <a:rPr lang="en-US" sz="2400" i="1" dirty="0" err="1">
                <a:solidFill>
                  <a:srgbClr val="FFFFFF"/>
                </a:solidFill>
                <a:ea typeface="Times New Roman" pitchFamily="18" charset="0"/>
                <a:cs typeface="Calibri" pitchFamily="34" charset="0"/>
              </a:rPr>
              <a:t>d'arte</a:t>
            </a:r>
            <a:r>
              <a:rPr lang="en-US" sz="2400" i="1" dirty="0">
                <a:solidFill>
                  <a:srgbClr val="FFFFFF"/>
                </a:solidFill>
                <a:ea typeface="Times New Roman" pitchFamily="18" charset="0"/>
                <a:cs typeface="Calibri" pitchFamily="34" charset="0"/>
              </a:rPr>
              <a:t> e di </a:t>
            </a:r>
            <a:r>
              <a:rPr lang="en-US" sz="2400" i="1" dirty="0" err="1">
                <a:solidFill>
                  <a:srgbClr val="FFFFFF"/>
                </a:solidFill>
                <a:ea typeface="Times New Roman" pitchFamily="18" charset="0"/>
                <a:cs typeface="Calibri" pitchFamily="34" charset="0"/>
              </a:rPr>
              <a:t>storia</a:t>
            </a:r>
            <a:r>
              <a:rPr lang="en-US" sz="2400" i="1" dirty="0">
                <a:solidFill>
                  <a:srgbClr val="FFFFFF"/>
                </a:solidFill>
                <a:ea typeface="Times New Roman" pitchFamily="18" charset="0"/>
                <a:cs typeface="Calibri" pitchFamily="34" charset="0"/>
              </a:rPr>
              <a:t>“.</a:t>
            </a:r>
          </a:p>
          <a:p>
            <a:r>
              <a:rPr lang="en-US" sz="2000" i="1" dirty="0">
                <a:solidFill>
                  <a:srgbClr val="FFFFFF"/>
                </a:solidFill>
                <a:ea typeface="Times New Roman" pitchFamily="18" charset="0"/>
                <a:cs typeface="Calibri" pitchFamily="34" charset="0"/>
              </a:rPr>
              <a:t>(</a:t>
            </a:r>
            <a:r>
              <a:rPr lang="en-US" sz="2000" i="1" dirty="0" err="1">
                <a:solidFill>
                  <a:srgbClr val="FFFFFF"/>
                </a:solidFill>
                <a:ea typeface="Times New Roman" pitchFamily="18" charset="0"/>
                <a:cs typeface="Calibri" pitchFamily="34" charset="0"/>
              </a:rPr>
              <a:t>tratto</a:t>
            </a:r>
            <a:r>
              <a:rPr lang="en-US" sz="2000" i="1" dirty="0">
                <a:solidFill>
                  <a:srgbClr val="FFFFFF"/>
                </a:solidFill>
                <a:ea typeface="Times New Roman" pitchFamily="18" charset="0"/>
                <a:cs typeface="Calibri" pitchFamily="34" charset="0"/>
              </a:rPr>
              <a:t> da Pier Luigi </a:t>
            </a:r>
            <a:r>
              <a:rPr lang="en-US" sz="2000" i="1" dirty="0" err="1">
                <a:solidFill>
                  <a:srgbClr val="FFFFFF"/>
                </a:solidFill>
                <a:ea typeface="Times New Roman" pitchFamily="18" charset="0"/>
                <a:cs typeface="Calibri" pitchFamily="34" charset="0"/>
              </a:rPr>
              <a:t>Foschi</a:t>
            </a:r>
            <a:r>
              <a:rPr lang="en-US" sz="2000" i="1" dirty="0">
                <a:solidFill>
                  <a:srgbClr val="FFFFFF"/>
                </a:solidFill>
                <a:ea typeface="Times New Roman" pitchFamily="18" charset="0"/>
                <a:cs typeface="Calibri" pitchFamily="34" charset="0"/>
              </a:rPr>
              <a:t> e Maurizio </a:t>
            </a:r>
            <a:r>
              <a:rPr lang="en-US" sz="2000" i="1" dirty="0" err="1">
                <a:solidFill>
                  <a:srgbClr val="FFFFFF"/>
                </a:solidFill>
                <a:ea typeface="Times New Roman" pitchFamily="18" charset="0"/>
                <a:cs typeface="Calibri" pitchFamily="34" charset="0"/>
              </a:rPr>
              <a:t>Biordi</a:t>
            </a:r>
            <a:r>
              <a:rPr lang="en-US" sz="2000" i="1" dirty="0">
                <a:solidFill>
                  <a:srgbClr val="FFFFFF"/>
                </a:solidFill>
                <a:ea typeface="Times New Roman" pitchFamily="18" charset="0"/>
                <a:cs typeface="Calibri" pitchFamily="34" charset="0"/>
              </a:rPr>
              <a:t>, </a:t>
            </a:r>
            <a:r>
              <a:rPr lang="en-US" sz="2000" i="1" u="sng" dirty="0" err="1">
                <a:solidFill>
                  <a:srgbClr val="FFFFFF"/>
                </a:solidFill>
                <a:ea typeface="Times New Roman" pitchFamily="18" charset="0"/>
                <a:cs typeface="Calibri" pitchFamily="34" charset="0"/>
              </a:rPr>
              <a:t>L’arco</a:t>
            </a:r>
            <a:r>
              <a:rPr lang="en-US" sz="2000" i="1" u="sng" dirty="0">
                <a:solidFill>
                  <a:srgbClr val="FFFFFF"/>
                </a:solidFill>
                <a:ea typeface="Times New Roman" pitchFamily="18" charset="0"/>
                <a:cs typeface="Calibri" pitchFamily="34" charset="0"/>
              </a:rPr>
              <a:t> di Augusto: </a:t>
            </a:r>
            <a:r>
              <a:rPr lang="en-US" sz="2000" i="1" u="sng" dirty="0" err="1">
                <a:solidFill>
                  <a:srgbClr val="FFFFFF"/>
                </a:solidFill>
                <a:ea typeface="Times New Roman" pitchFamily="18" charset="0"/>
                <a:cs typeface="Calibri" pitchFamily="34" charset="0"/>
              </a:rPr>
              <a:t>significato</a:t>
            </a:r>
            <a:r>
              <a:rPr lang="en-US" sz="2000" i="1" u="sng" dirty="0">
                <a:solidFill>
                  <a:srgbClr val="FFFFFF"/>
                </a:solidFill>
                <a:ea typeface="Times New Roman" pitchFamily="18" charset="0"/>
                <a:cs typeface="Calibri" pitchFamily="34" charset="0"/>
              </a:rPr>
              <a:t> e </a:t>
            </a:r>
            <a:r>
              <a:rPr lang="en-US" sz="2000" i="1" u="sng" dirty="0" err="1">
                <a:solidFill>
                  <a:srgbClr val="FFFFFF"/>
                </a:solidFill>
                <a:ea typeface="Times New Roman" pitchFamily="18" charset="0"/>
                <a:cs typeface="Calibri" pitchFamily="34" charset="0"/>
              </a:rPr>
              <a:t>vicende</a:t>
            </a:r>
            <a:r>
              <a:rPr lang="en-US" sz="2000" i="1" u="sng" dirty="0">
                <a:solidFill>
                  <a:srgbClr val="FFFFFF"/>
                </a:solidFill>
                <a:ea typeface="Times New Roman" pitchFamily="18" charset="0"/>
                <a:cs typeface="Calibri" pitchFamily="34" charset="0"/>
              </a:rPr>
              <a:t> di un </a:t>
            </a:r>
            <a:r>
              <a:rPr lang="en-US" sz="2000" i="1" u="sng" dirty="0" err="1">
                <a:solidFill>
                  <a:srgbClr val="FFFFFF"/>
                </a:solidFill>
                <a:ea typeface="Times New Roman" pitchFamily="18" charset="0"/>
                <a:cs typeface="Calibri" pitchFamily="34" charset="0"/>
              </a:rPr>
              <a:t>grande</a:t>
            </a:r>
            <a:r>
              <a:rPr lang="en-US" sz="2000" i="1" u="sng" dirty="0">
                <a:solidFill>
                  <a:srgbClr val="FFFFFF"/>
                </a:solidFill>
                <a:ea typeface="Times New Roman" pitchFamily="18" charset="0"/>
                <a:cs typeface="Calibri" pitchFamily="34" charset="0"/>
              </a:rPr>
              <a:t> segno </a:t>
            </a:r>
            <a:r>
              <a:rPr lang="en-US" sz="2000" i="1" u="sng" dirty="0" err="1">
                <a:solidFill>
                  <a:srgbClr val="FFFFFF"/>
                </a:solidFill>
                <a:ea typeface="Times New Roman" pitchFamily="18" charset="0"/>
                <a:cs typeface="Calibri" pitchFamily="34" charset="0"/>
              </a:rPr>
              <a:t>urbano</a:t>
            </a:r>
            <a:r>
              <a:rPr lang="en-US" sz="2000" i="1" dirty="0">
                <a:solidFill>
                  <a:srgbClr val="FFFFFF"/>
                </a:solidFill>
                <a:ea typeface="Times New Roman" pitchFamily="18" charset="0"/>
                <a:cs typeface="Calibri" pitchFamily="34" charset="0"/>
              </a:rPr>
              <a:t>, </a:t>
            </a:r>
            <a:r>
              <a:rPr lang="en-US" sz="2000" i="1" dirty="0" err="1">
                <a:solidFill>
                  <a:srgbClr val="FFFFFF"/>
                </a:solidFill>
                <a:ea typeface="Times New Roman" pitchFamily="18" charset="0"/>
                <a:cs typeface="Calibri" pitchFamily="34" charset="0"/>
              </a:rPr>
              <a:t>Musei</a:t>
            </a:r>
            <a:r>
              <a:rPr lang="en-US" sz="2000" i="1" dirty="0">
                <a:solidFill>
                  <a:srgbClr val="FFFFFF"/>
                </a:solidFill>
                <a:ea typeface="Times New Roman" pitchFamily="18" charset="0"/>
                <a:cs typeface="Calibri" pitchFamily="34" charset="0"/>
              </a:rPr>
              <a:t> </a:t>
            </a:r>
            <a:r>
              <a:rPr lang="en-US" sz="2000" i="1" dirty="0" err="1">
                <a:solidFill>
                  <a:srgbClr val="FFFFFF"/>
                </a:solidFill>
                <a:ea typeface="Times New Roman" pitchFamily="18" charset="0"/>
                <a:cs typeface="Calibri" pitchFamily="34" charset="0"/>
              </a:rPr>
              <a:t>Comunali</a:t>
            </a:r>
            <a:r>
              <a:rPr lang="en-US" sz="2000" i="1" dirty="0">
                <a:solidFill>
                  <a:srgbClr val="FFFFFF"/>
                </a:solidFill>
                <a:ea typeface="Times New Roman" pitchFamily="18" charset="0"/>
                <a:cs typeface="Calibri" pitchFamily="34" charset="0"/>
              </a:rPr>
              <a:t> , Rimini 1998)</a:t>
            </a:r>
            <a:endParaRPr lang="it-IT" sz="2000" dirty="0"/>
          </a:p>
        </p:txBody>
      </p:sp>
      <p:pic>
        <p:nvPicPr>
          <p:cNvPr id="7" name="Immagine 6">
            <a:extLst>
              <a:ext uri="{FF2B5EF4-FFF2-40B4-BE49-F238E27FC236}">
                <a16:creationId xmlns:a16="http://schemas.microsoft.com/office/drawing/2014/main" id="{529A8D1C-80B1-4A55-8BAE-049B85A17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3284984"/>
            <a:ext cx="4104456" cy="3276108"/>
          </a:xfrm>
          <a:prstGeom prst="rect">
            <a:avLst/>
          </a:prstGeom>
          <a:ln>
            <a:noFill/>
          </a:ln>
          <a:effectLst>
            <a:softEdge rad="112500"/>
          </a:effectLst>
        </p:spPr>
      </p:pic>
    </p:spTree>
  </p:cSld>
  <p:clrMapOvr>
    <a:masterClrMapping/>
  </p:clrMapOvr>
  <p:transition spd="med">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01120" y="2967335"/>
            <a:ext cx="341760"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p>
        </p:txBody>
      </p:sp>
      <p:sp>
        <p:nvSpPr>
          <p:cNvPr id="3" name="Rettangolo 2"/>
          <p:cNvSpPr/>
          <p:nvPr/>
        </p:nvSpPr>
        <p:spPr>
          <a:xfrm>
            <a:off x="-36512" y="0"/>
            <a:ext cx="9217023" cy="830997"/>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48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Prov</a:t>
            </a:r>
            <a:r>
              <a:rPr lang="it-IT" sz="4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enienza copertine ebraiche</a:t>
            </a:r>
          </a:p>
        </p:txBody>
      </p:sp>
      <p:sp>
        <p:nvSpPr>
          <p:cNvPr id="6" name="Rettangolo 5"/>
          <p:cNvSpPr/>
          <p:nvPr/>
        </p:nvSpPr>
        <p:spPr>
          <a:xfrm>
            <a:off x="255812" y="830997"/>
            <a:ext cx="8640960" cy="5139869"/>
          </a:xfrm>
          <a:prstGeom prst="rect">
            <a:avLst/>
          </a:prstGeom>
        </p:spPr>
        <p:txBody>
          <a:bodyPr wrap="square">
            <a:spAutoFit/>
          </a:bodyPr>
          <a:lstStyle/>
          <a:p>
            <a:r>
              <a:rPr lang="it-IT" sz="2000" dirty="0"/>
              <a:t>‟A Rimini  nel 1515 si discute la proposta di bandire gli Ebrei dalla città quali nemici della Religione e promotori di scandali nel popolo. Nel 1422 papa Martino V aveva fatto divieto agli Ordini mendicanti di provocare sommosse popolari contro gli Ebrei, accusati di avvelenare le fonti dell’acqua e di produrre azzime intrise di sangue umano. Nel 1442 Eugenio IV aveva pubblicato una «bolla» per interrompere ogni rapporto economico fra Ebrei e Cristiani, ordinando agli «infedeli» di vivere isolati e segregati, di portare il solito segno distintivo. A Rimini la Municipalità il 24 marzo 1540 era stata costretta ad intervenire per difendere gli Ebrei, con l’intimazione ai Cristiani di non colpirne le case ad usci e finestre. Da un atto notarile del 1556 sappiamo che le famiglie ebree riminesi erano allora dodici. Il 7 marzo esse delegano un correligionario a rappresentarle davanti all’autorità cittadina onde chiedere la consegna delle abitazioni necessarie ed adatte alle loro singole esigenze, per non risultare inadempienti alla «bolla» papale. [..]” </a:t>
            </a:r>
          </a:p>
          <a:p>
            <a:r>
              <a:rPr lang="it-IT" sz="2000" b="1" dirty="0"/>
              <a:t>(Antonio Montanari da «</a:t>
            </a:r>
            <a:r>
              <a:rPr lang="it-IT" sz="2000" b="1" i="1" dirty="0"/>
              <a:t>Presenza degli ebrei a Rimini»</a:t>
            </a:r>
            <a:r>
              <a:rPr lang="it-IT" sz="2000" b="1" dirty="0"/>
              <a:t>)</a:t>
            </a:r>
          </a:p>
          <a:p>
            <a:endParaRPr lang="it-IT" sz="1400" dirty="0"/>
          </a:p>
          <a:p>
            <a:r>
              <a:rPr lang="it-IT" sz="1400" b="1" dirty="0"/>
              <a:t> </a:t>
            </a:r>
          </a:p>
        </p:txBody>
      </p:sp>
      <p:sp>
        <p:nvSpPr>
          <p:cNvPr id="10" name="Rettangolo 9"/>
          <p:cNvSpPr/>
          <p:nvPr/>
        </p:nvSpPr>
        <p:spPr>
          <a:xfrm>
            <a:off x="255812" y="954108"/>
            <a:ext cx="8974136" cy="5016758"/>
          </a:xfrm>
          <a:prstGeom prst="rect">
            <a:avLst/>
          </a:prstGeom>
        </p:spPr>
        <p:txBody>
          <a:bodyPr wrap="square">
            <a:spAutoFit/>
          </a:bodyPr>
          <a:lstStyle/>
          <a:p>
            <a:pPr lvl="0"/>
            <a:r>
              <a:rPr lang="it-IT" sz="2000" dirty="0">
                <a:solidFill>
                  <a:prstClr val="white"/>
                </a:solidFill>
              </a:rPr>
              <a:t>‟L’epigrafe del 1510 composta per lodare la costruzione della prima sinagoga a Rimini era forse destinata per un nuovo fabbricato in contrada San Silvestro, dopo che la cosiddetta </a:t>
            </a:r>
            <a:r>
              <a:rPr lang="it-IT" sz="2000" i="1" dirty="0">
                <a:solidFill>
                  <a:prstClr val="white"/>
                </a:solidFill>
              </a:rPr>
              <a:t>Sinagoga vecchia</a:t>
            </a:r>
            <a:r>
              <a:rPr lang="it-IT" sz="2000" dirty="0">
                <a:solidFill>
                  <a:prstClr val="white"/>
                </a:solidFill>
              </a:rPr>
              <a:t>, con un susseguirsi di transazioni immobiliari, era stata ceduta. Gli ebrei a Rimini erano presenti in ventuno delle ventidue contrade – con l’esclusione di San Cataldo – ma la concentrazione maggiore si registrava proprio nelle contrade di San Silvestro e Santa Colomba, attorno alla piazza della Fontana. Nel 1555 anche questa seconda sinagoga in contrada San Silvestro fu venduta al notaio e cancelliere della Comunità di Rimini Galeotto </a:t>
            </a:r>
            <a:r>
              <a:rPr lang="it-IT" sz="2000" dirty="0" err="1">
                <a:solidFill>
                  <a:prstClr val="white"/>
                </a:solidFill>
              </a:rPr>
              <a:t>Brancorsi</a:t>
            </a:r>
            <a:r>
              <a:rPr lang="it-IT" sz="2000" dirty="0">
                <a:solidFill>
                  <a:prstClr val="white"/>
                </a:solidFill>
              </a:rPr>
              <a:t>, che l’avrebbe adibita a suo studio professionale. È importante tenere presente che per sinagoga, riferendosi ai quei secoli, si deve intendere per lo più una sala messa a disposizione in genere dalla famiglia di un prestatore o di un banchiere appartenente all’alta borghesia ebraica, dove era possibile per gli ebrei, oltre che riunirsi in preghiera, anche studiare, discutere e incontrarsi.</a:t>
            </a:r>
          </a:p>
          <a:p>
            <a:r>
              <a:rPr lang="it-IT" sz="2000" dirty="0"/>
              <a:t>La bolla di Pio V del 26 febbraio 1569, </a:t>
            </a:r>
            <a:r>
              <a:rPr lang="it-IT" sz="2000" i="1" dirty="0" err="1"/>
              <a:t>Hebraeorum</a:t>
            </a:r>
            <a:r>
              <a:rPr lang="it-IT" sz="2000" i="1" dirty="0"/>
              <a:t> gens sola quondam a Deo </a:t>
            </a:r>
            <a:r>
              <a:rPr lang="it-IT" sz="2000" i="1" dirty="0" err="1"/>
              <a:t>dilecta</a:t>
            </a:r>
            <a:r>
              <a:rPr lang="it-IT" sz="2000" dirty="0"/>
              <a:t>, [imponeva] loro di allontanarsi dai domini della Chiesa [..] ” </a:t>
            </a:r>
            <a:endParaRPr lang="it-IT" sz="2000" dirty="0">
              <a:solidFill>
                <a:prstClr val="white"/>
              </a:solidFill>
            </a:endParaRPr>
          </a:p>
          <a:p>
            <a:pPr lvl="0"/>
            <a:r>
              <a:rPr lang="it-IT" sz="2000" b="1" dirty="0">
                <a:solidFill>
                  <a:prstClr val="white"/>
                </a:solidFill>
              </a:rPr>
              <a:t>(Matteo Bianchi da «</a:t>
            </a:r>
            <a:r>
              <a:rPr lang="it-IT" sz="2000" b="1" i="1" dirty="0">
                <a:solidFill>
                  <a:prstClr val="white"/>
                </a:solidFill>
              </a:rPr>
              <a:t>ebrei e cultura a Rimini»</a:t>
            </a:r>
            <a:r>
              <a:rPr lang="it-IT" sz="2000" b="1" dirty="0">
                <a:solidFill>
                  <a:prstClr val="white"/>
                </a:solidFill>
              </a:rPr>
              <a:t>)</a:t>
            </a:r>
          </a:p>
        </p:txBody>
      </p:sp>
    </p:spTree>
    <p:extLst>
      <p:ext uri="{BB962C8B-B14F-4D97-AF65-F5344CB8AC3E}">
        <p14:creationId xmlns:p14="http://schemas.microsoft.com/office/powerpoint/2010/main" val="512410918"/>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3683623"/>
            <a:ext cx="3779912" cy="3060596"/>
          </a:xfrm>
          <a:prstGeom prst="rect">
            <a:avLst/>
          </a:prstGeom>
          <a:ln>
            <a:noFill/>
          </a:ln>
          <a:effectLst>
            <a:softEdge rad="112500"/>
          </a:effectLst>
        </p:spPr>
      </p:pic>
      <p:pic>
        <p:nvPicPr>
          <p:cNvPr id="5" name="Immagine 4">
            <a:extLst>
              <a:ext uri="{FF2B5EF4-FFF2-40B4-BE49-F238E27FC236}">
                <a16:creationId xmlns:a16="http://schemas.microsoft.com/office/drawing/2014/main" id="{BFA7D1CA-417B-4AF9-A6E3-38EB6C9CA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116361"/>
            <a:ext cx="6984776" cy="3566991"/>
          </a:xfrm>
          <a:prstGeom prst="rect">
            <a:avLst/>
          </a:prstGeom>
          <a:ln>
            <a:noFill/>
          </a:ln>
          <a:effectLst>
            <a:softEdge rad="112500"/>
          </a:effectLst>
        </p:spPr>
      </p:pic>
    </p:spTree>
    <p:extLst>
      <p:ext uri="{BB962C8B-B14F-4D97-AF65-F5344CB8AC3E}">
        <p14:creationId xmlns:p14="http://schemas.microsoft.com/office/powerpoint/2010/main" val="9875683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260648"/>
            <a:ext cx="4512501" cy="3384376"/>
          </a:xfrm>
          <a:prstGeom prst="rect">
            <a:avLst/>
          </a:prstGeom>
          <a:ln>
            <a:noFill/>
          </a:ln>
          <a:effectLst>
            <a:softEdge rad="112500"/>
          </a:effectLst>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617640"/>
            <a:ext cx="4320480" cy="3240360"/>
          </a:xfrm>
          <a:prstGeom prst="rect">
            <a:avLst/>
          </a:prstGeom>
          <a:ln>
            <a:noFill/>
          </a:ln>
          <a:effectLst>
            <a:softEdge rad="112500"/>
          </a:effectLst>
        </p:spPr>
      </p:pic>
      <p:sp>
        <p:nvSpPr>
          <p:cNvPr id="5" name="CasellaDiTesto 4"/>
          <p:cNvSpPr txBox="1"/>
          <p:nvPr/>
        </p:nvSpPr>
        <p:spPr>
          <a:xfrm>
            <a:off x="4932040" y="4509120"/>
            <a:ext cx="3744416" cy="1631216"/>
          </a:xfrm>
          <a:prstGeom prst="rect">
            <a:avLst/>
          </a:prstGeom>
          <a:noFill/>
        </p:spPr>
        <p:txBody>
          <a:bodyPr wrap="square" rtlCol="0">
            <a:spAutoFit/>
          </a:bodyPr>
          <a:lstStyle/>
          <a:p>
            <a:pPr marL="285750" indent="-285750">
              <a:buFont typeface="Arial" charset="0"/>
              <a:buChar char="•"/>
            </a:pPr>
            <a:r>
              <a:rPr lang="it-IT" sz="2000" i="1" dirty="0"/>
              <a:t>recuperare e valorizzare le tradizioni folkloristiche locali divulgando così l’ immagine di un partito di origini rurali e paesane.</a:t>
            </a:r>
          </a:p>
        </p:txBody>
      </p:sp>
      <p:sp>
        <p:nvSpPr>
          <p:cNvPr id="6" name="CasellaDiTesto 5"/>
          <p:cNvSpPr txBox="1"/>
          <p:nvPr/>
        </p:nvSpPr>
        <p:spPr>
          <a:xfrm>
            <a:off x="251520" y="188640"/>
            <a:ext cx="3816424" cy="584775"/>
          </a:xfrm>
          <a:prstGeom prst="rect">
            <a:avLst/>
          </a:prstGeom>
          <a:noFill/>
        </p:spPr>
        <p:txBody>
          <a:bodyPr wrap="square" rtlCol="0">
            <a:spAutoFit/>
          </a:bodyPr>
          <a:lstStyle/>
          <a:p>
            <a:pPr algn="ctr"/>
            <a:r>
              <a:rPr lang="it-IT" sz="3200" b="1" i="1" dirty="0">
                <a:solidFill>
                  <a:schemeClr val="tx2"/>
                </a:solidFill>
                <a:effectLst>
                  <a:outerShdw blurRad="38100" dist="38100" dir="2700000" algn="tl">
                    <a:srgbClr val="000000">
                      <a:alpha val="43137"/>
                    </a:srgbClr>
                  </a:outerShdw>
                </a:effectLst>
              </a:rPr>
              <a:t>FESTA DELL’UVA</a:t>
            </a:r>
          </a:p>
        </p:txBody>
      </p:sp>
      <p:sp>
        <p:nvSpPr>
          <p:cNvPr id="7" name="CasellaDiTesto 6"/>
          <p:cNvSpPr txBox="1"/>
          <p:nvPr/>
        </p:nvSpPr>
        <p:spPr>
          <a:xfrm>
            <a:off x="539552" y="908720"/>
            <a:ext cx="3600400" cy="2831544"/>
          </a:xfrm>
          <a:prstGeom prst="rect">
            <a:avLst/>
          </a:prstGeom>
          <a:noFill/>
        </p:spPr>
        <p:txBody>
          <a:bodyPr wrap="square" rtlCol="0">
            <a:spAutoFit/>
          </a:bodyPr>
          <a:lstStyle/>
          <a:p>
            <a:r>
              <a:rPr lang="it-IT" sz="2000" b="1" i="1" dirty="0"/>
              <a:t>Venne istituita nel 1930 per:</a:t>
            </a:r>
          </a:p>
          <a:p>
            <a:endParaRPr lang="it-IT" sz="2000" i="1" dirty="0"/>
          </a:p>
          <a:p>
            <a:pPr marL="285750" indent="-285750">
              <a:buFont typeface="Arial" charset="0"/>
              <a:buChar char="•"/>
            </a:pPr>
            <a:r>
              <a:rPr lang="it-IT" sz="2000" i="1" dirty="0"/>
              <a:t>promuovere la vendita e il consumo di vino e di uva per fronteggiare la crisi in cui si trovava questo settore a causa della sovrapproduzione e svalutazione del prodotto. </a:t>
            </a:r>
          </a:p>
          <a:p>
            <a:pPr marL="285750" indent="-285750">
              <a:buFont typeface="Arial" charset="0"/>
              <a:buChar char="•"/>
            </a:pPr>
            <a:endParaRPr lang="it-IT" dirty="0"/>
          </a:p>
        </p:txBody>
      </p:sp>
    </p:spTree>
    <p:extLst>
      <p:ext uri="{BB962C8B-B14F-4D97-AF65-F5344CB8AC3E}">
        <p14:creationId xmlns:p14="http://schemas.microsoft.com/office/powerpoint/2010/main" val="34516458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sz="8000" dirty="0">
                <a:solidFill>
                  <a:schemeClr val="tx2"/>
                </a:solidFill>
                <a:effectLst>
                  <a:outerShdw blurRad="38100" dist="38100" dir="2700000" algn="tl">
                    <a:srgbClr val="000000">
                      <a:alpha val="43137"/>
                    </a:srgbClr>
                  </a:outerShdw>
                </a:effectLst>
                <a:latin typeface="Agency FB" pitchFamily="34" charset="0"/>
                <a:ea typeface="EmojiOne Color" pitchFamily="2" charset="0"/>
              </a:rPr>
              <a:t>PRESENZA EBRAICA </a:t>
            </a:r>
          </a:p>
        </p:txBody>
      </p:sp>
      <p:sp>
        <p:nvSpPr>
          <p:cNvPr id="3" name="Sottotitolo 2"/>
          <p:cNvSpPr>
            <a:spLocks noGrp="1"/>
          </p:cNvSpPr>
          <p:nvPr>
            <p:ph type="subTitle" idx="1"/>
          </p:nvPr>
        </p:nvSpPr>
        <p:spPr/>
        <p:txBody>
          <a:bodyPr>
            <a:normAutofit/>
          </a:bodyPr>
          <a:lstStyle/>
          <a:p>
            <a:r>
              <a:rPr lang="it-IT" sz="9600" dirty="0">
                <a:solidFill>
                  <a:schemeClr val="tx2"/>
                </a:solidFill>
                <a:effectLst>
                  <a:outerShdw blurRad="38100" dist="38100" dir="2700000" algn="tl">
                    <a:srgbClr val="000000">
                      <a:alpha val="43137"/>
                    </a:srgbClr>
                  </a:outerShdw>
                </a:effectLst>
                <a:latin typeface="Agency FB" pitchFamily="34" charset="0"/>
              </a:rPr>
              <a:t>RIMINI</a:t>
            </a:r>
          </a:p>
        </p:txBody>
      </p:sp>
    </p:spTree>
    <p:extLst>
      <p:ext uri="{BB962C8B-B14F-4D97-AF65-F5344CB8AC3E}">
        <p14:creationId xmlns:p14="http://schemas.microsoft.com/office/powerpoint/2010/main" val="162944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7200" dirty="0">
                <a:latin typeface="Agency FB" pitchFamily="34" charset="0"/>
              </a:rPr>
              <a:t>LETTERA DEI LAVORATORI</a:t>
            </a:r>
          </a:p>
        </p:txBody>
      </p:sp>
      <p:pic>
        <p:nvPicPr>
          <p:cNvPr id="7" name="Segnaposto contenuto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133872" y="2239963"/>
            <a:ext cx="2907506" cy="3876675"/>
          </a:xfrm>
        </p:spPr>
      </p:pic>
      <p:sp>
        <p:nvSpPr>
          <p:cNvPr id="5" name="Rettangolo 4"/>
          <p:cNvSpPr/>
          <p:nvPr/>
        </p:nvSpPr>
        <p:spPr>
          <a:xfrm>
            <a:off x="4788024" y="2636912"/>
            <a:ext cx="4032448" cy="3046988"/>
          </a:xfrm>
          <a:prstGeom prst="rect">
            <a:avLst/>
          </a:prstGeom>
        </p:spPr>
        <p:txBody>
          <a:bodyPr wrap="square">
            <a:spAutoFit/>
          </a:bodyPr>
          <a:lstStyle/>
          <a:p>
            <a:r>
              <a:rPr lang="it-IT" sz="2400" i="1" dirty="0"/>
              <a:t>16 Agosto 1938 (XVI anno)</a:t>
            </a:r>
          </a:p>
          <a:p>
            <a:r>
              <a:rPr lang="it-IT" sz="2400" i="1" dirty="0"/>
              <a:t> </a:t>
            </a:r>
          </a:p>
          <a:p>
            <a:r>
              <a:rPr lang="it-IT" sz="2400" i="1" dirty="0"/>
              <a:t>Lettera con la quale gli addetti al censimento degli ebrei della provincia di Forlì chiedono un aumento salariale al podestà per le «prestazioni straordinarie» eseguite.</a:t>
            </a:r>
          </a:p>
        </p:txBody>
      </p:sp>
    </p:spTree>
    <p:extLst>
      <p:ext uri="{BB962C8B-B14F-4D97-AF65-F5344CB8AC3E}">
        <p14:creationId xmlns:p14="http://schemas.microsoft.com/office/powerpoint/2010/main" val="1214088121"/>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2276872"/>
            <a:ext cx="3685569" cy="4221184"/>
          </a:xfrm>
        </p:spPr>
      </p:pic>
      <p:sp>
        <p:nvSpPr>
          <p:cNvPr id="3" name="Titolo 2"/>
          <p:cNvSpPr>
            <a:spLocks noGrp="1"/>
          </p:cNvSpPr>
          <p:nvPr>
            <p:ph type="title"/>
          </p:nvPr>
        </p:nvSpPr>
        <p:spPr>
          <a:xfrm>
            <a:off x="971600" y="188640"/>
            <a:ext cx="7468113" cy="1584176"/>
          </a:xfrm>
        </p:spPr>
        <p:txBody>
          <a:bodyPr/>
          <a:lstStyle/>
          <a:p>
            <a:r>
              <a:rPr lang="it-IT" sz="7200" dirty="0">
                <a:latin typeface="Agency FB" pitchFamily="34" charset="0"/>
              </a:rPr>
              <a:t>ATTO DEL PODESTA’ </a:t>
            </a:r>
          </a:p>
        </p:txBody>
      </p:sp>
      <p:sp>
        <p:nvSpPr>
          <p:cNvPr id="5" name="CasellaDiTesto 4"/>
          <p:cNvSpPr txBox="1"/>
          <p:nvPr/>
        </p:nvSpPr>
        <p:spPr>
          <a:xfrm>
            <a:off x="4499992" y="2636912"/>
            <a:ext cx="4464496" cy="3539430"/>
          </a:xfrm>
          <a:prstGeom prst="rect">
            <a:avLst/>
          </a:prstGeom>
          <a:noFill/>
        </p:spPr>
        <p:txBody>
          <a:bodyPr wrap="square" rtlCol="0">
            <a:spAutoFit/>
          </a:bodyPr>
          <a:lstStyle/>
          <a:p>
            <a:r>
              <a:rPr lang="it-IT" sz="2800" i="1" dirty="0"/>
              <a:t>-Emanato da parte del podestà di Rimini, Mattioli, con il quale accetta la richiesta di un adeguato compenso economico da parte degli impiegati addetti al censimento degli ebrei nel territorio riminese-</a:t>
            </a:r>
          </a:p>
        </p:txBody>
      </p:sp>
    </p:spTree>
    <p:extLst>
      <p:ext uri="{BB962C8B-B14F-4D97-AF65-F5344CB8AC3E}">
        <p14:creationId xmlns:p14="http://schemas.microsoft.com/office/powerpoint/2010/main" val="22082018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611560" y="2348880"/>
            <a:ext cx="5171017" cy="3878263"/>
          </a:xfrm>
        </p:spPr>
      </p:pic>
      <p:sp>
        <p:nvSpPr>
          <p:cNvPr id="5" name="Titolo 4"/>
          <p:cNvSpPr>
            <a:spLocks noGrp="1"/>
          </p:cNvSpPr>
          <p:nvPr>
            <p:ph type="title"/>
          </p:nvPr>
        </p:nvSpPr>
        <p:spPr>
          <a:xfrm>
            <a:off x="395536" y="476672"/>
            <a:ext cx="7756263" cy="1054250"/>
          </a:xfrm>
        </p:spPr>
        <p:txBody>
          <a:bodyPr/>
          <a:lstStyle/>
          <a:p>
            <a:r>
              <a:rPr lang="it-IT" sz="7200" dirty="0">
                <a:latin typeface="Agency FB" pitchFamily="34" charset="0"/>
              </a:rPr>
              <a:t>FAMIGLIE EBREE</a:t>
            </a:r>
          </a:p>
        </p:txBody>
      </p:sp>
      <p:sp>
        <p:nvSpPr>
          <p:cNvPr id="9" name="CasellaDiTesto 8"/>
          <p:cNvSpPr txBox="1"/>
          <p:nvPr/>
        </p:nvSpPr>
        <p:spPr>
          <a:xfrm>
            <a:off x="6012160" y="2564904"/>
            <a:ext cx="2987824" cy="1569660"/>
          </a:xfrm>
          <a:prstGeom prst="rect">
            <a:avLst/>
          </a:prstGeom>
          <a:noFill/>
        </p:spPr>
        <p:txBody>
          <a:bodyPr wrap="square" rtlCol="0">
            <a:spAutoFit/>
          </a:bodyPr>
          <a:lstStyle/>
          <a:p>
            <a:r>
              <a:rPr lang="it-IT" sz="2400" i="1" dirty="0"/>
              <a:t>-Le 19 famiglie ebree    presenti nel riminese nel censimento del 1942-</a:t>
            </a:r>
          </a:p>
        </p:txBody>
      </p:sp>
    </p:spTree>
    <p:extLst>
      <p:ext uri="{BB962C8B-B14F-4D97-AF65-F5344CB8AC3E}">
        <p14:creationId xmlns:p14="http://schemas.microsoft.com/office/powerpoint/2010/main" val="4176401886"/>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Agency FB" pitchFamily="34" charset="0"/>
              </a:rPr>
              <a:t>MARIO CASTELBOLOGNESI</a:t>
            </a:r>
          </a:p>
        </p:txBody>
      </p:sp>
      <p:pic>
        <p:nvPicPr>
          <p:cNvPr id="5" name="Segnaposto contenuto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5400000">
            <a:off x="685800" y="2751932"/>
            <a:ext cx="3803650" cy="2852737"/>
          </a:xfrm>
        </p:spPr>
      </p:pic>
      <p:sp>
        <p:nvSpPr>
          <p:cNvPr id="4" name="Segnaposto contenuto 3"/>
          <p:cNvSpPr>
            <a:spLocks noGrp="1"/>
          </p:cNvSpPr>
          <p:nvPr>
            <p:ph sz="quarter" idx="14"/>
          </p:nvPr>
        </p:nvSpPr>
        <p:spPr/>
        <p:txBody>
          <a:bodyPr>
            <a:normAutofit lnSpcReduction="10000"/>
          </a:bodyPr>
          <a:lstStyle/>
          <a:p>
            <a:r>
              <a:rPr lang="it-IT" i="1" dirty="0"/>
              <a:t>-Tra le famiglie censite vi è quella di Mario </a:t>
            </a:r>
            <a:r>
              <a:rPr lang="it-IT" i="1" dirty="0" err="1"/>
              <a:t>Castelbolognesi</a:t>
            </a:r>
            <a:r>
              <a:rPr lang="it-IT" i="1" dirty="0"/>
              <a:t>, medico oculista iscritto alla comunità israelita di Ferrara. Costui domanda la discriminazione per la sua buona condotta, ma il Comune, con il documento a fianco, respinge la richiesta.-</a:t>
            </a:r>
          </a:p>
        </p:txBody>
      </p:sp>
    </p:spTree>
    <p:extLst>
      <p:ext uri="{BB962C8B-B14F-4D97-AF65-F5344CB8AC3E}">
        <p14:creationId xmlns:p14="http://schemas.microsoft.com/office/powerpoint/2010/main" val="1043216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476672"/>
            <a:ext cx="7771941" cy="1008112"/>
          </a:xfrm>
        </p:spPr>
        <p:txBody>
          <a:bodyPr/>
          <a:lstStyle/>
          <a:p>
            <a:r>
              <a:rPr lang="it-IT" sz="4800" dirty="0">
                <a:latin typeface="Agency FB" pitchFamily="34" charset="0"/>
              </a:rPr>
              <a:t>FELICE PULLÈ ELOGIA CASTELBOLOGNESI</a:t>
            </a:r>
          </a:p>
        </p:txBody>
      </p:sp>
      <p:sp>
        <p:nvSpPr>
          <p:cNvPr id="5" name="Rettangolo 4"/>
          <p:cNvSpPr/>
          <p:nvPr/>
        </p:nvSpPr>
        <p:spPr>
          <a:xfrm>
            <a:off x="611560" y="2636912"/>
            <a:ext cx="8208912" cy="2246769"/>
          </a:xfrm>
          <a:prstGeom prst="rect">
            <a:avLst/>
          </a:prstGeom>
        </p:spPr>
        <p:txBody>
          <a:bodyPr wrap="square">
            <a:spAutoFit/>
          </a:bodyPr>
          <a:lstStyle/>
          <a:p>
            <a:r>
              <a:rPr lang="it-IT" sz="2800" i="1" dirty="0"/>
              <a:t>-A questo punto interviene il dottor Felice </a:t>
            </a:r>
            <a:r>
              <a:rPr lang="it-IT" sz="2800" i="1" dirty="0" err="1"/>
              <a:t>Pullè</a:t>
            </a:r>
            <a:r>
              <a:rPr lang="it-IT" sz="2800" i="1" dirty="0"/>
              <a:t>, che elogiando </a:t>
            </a:r>
            <a:r>
              <a:rPr lang="it-IT" sz="2800" i="1" dirty="0" err="1"/>
              <a:t>Castelbolognesi</a:t>
            </a:r>
            <a:r>
              <a:rPr lang="it-IT" sz="2800" i="1" dirty="0"/>
              <a:t> chiede nuovamente la sua discriminazione in quanto chiunque abbia avuto rapporti con lui (sia colleghi che clienti, sia cittadini che Autorità) lo ha lodato per la sua professionalità.-</a:t>
            </a:r>
          </a:p>
        </p:txBody>
      </p:sp>
    </p:spTree>
    <p:extLst>
      <p:ext uri="{BB962C8B-B14F-4D97-AF65-F5344CB8AC3E}">
        <p14:creationId xmlns:p14="http://schemas.microsoft.com/office/powerpoint/2010/main" val="208591762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4069328"/>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05065"/>
            <a:ext cx="9144000" cy="2866112"/>
          </a:xfrm>
          <a:prstGeom prst="rect">
            <a:avLst/>
          </a:prstGeom>
        </p:spPr>
      </p:pic>
    </p:spTree>
    <p:extLst>
      <p:ext uri="{BB962C8B-B14F-4D97-AF65-F5344CB8AC3E}">
        <p14:creationId xmlns:p14="http://schemas.microsoft.com/office/powerpoint/2010/main" val="500496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04664"/>
            <a:ext cx="7756263" cy="1054250"/>
          </a:xfrm>
        </p:spPr>
        <p:txBody>
          <a:bodyPr/>
          <a:lstStyle/>
          <a:p>
            <a:r>
              <a:rPr lang="it-IT" dirty="0">
                <a:latin typeface="Agency FB" pitchFamily="34" charset="0"/>
              </a:rPr>
              <a:t>SECONDO RIFIUTO DI  DISCRIMINAZIONE</a:t>
            </a:r>
          </a:p>
        </p:txBody>
      </p:sp>
      <p:pic>
        <p:nvPicPr>
          <p:cNvPr id="5" name="Segnaposto contenuto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5400000">
            <a:off x="379140" y="2869332"/>
            <a:ext cx="4163615" cy="3122711"/>
          </a:xfrm>
        </p:spPr>
      </p:pic>
      <p:sp>
        <p:nvSpPr>
          <p:cNvPr id="4" name="Segnaposto contenuto 3"/>
          <p:cNvSpPr>
            <a:spLocks noGrp="1"/>
          </p:cNvSpPr>
          <p:nvPr>
            <p:ph sz="quarter" idx="14"/>
          </p:nvPr>
        </p:nvSpPr>
        <p:spPr>
          <a:xfrm>
            <a:off x="4644008" y="2492896"/>
            <a:ext cx="3803904" cy="3877056"/>
          </a:xfrm>
        </p:spPr>
        <p:txBody>
          <a:bodyPr/>
          <a:lstStyle/>
          <a:p>
            <a:r>
              <a:rPr lang="it-IT" i="1" dirty="0">
                <a:solidFill>
                  <a:schemeClr val="tx1"/>
                </a:solidFill>
              </a:rPr>
              <a:t>-Questo è il documento con il quale il Comune rifiuta per la seconda volta la discriminazione al sig. Mario </a:t>
            </a:r>
            <a:r>
              <a:rPr lang="it-IT" i="1" dirty="0" err="1">
                <a:solidFill>
                  <a:schemeClr val="tx1"/>
                </a:solidFill>
              </a:rPr>
              <a:t>Castelbolognesi</a:t>
            </a:r>
            <a:r>
              <a:rPr lang="it-IT" i="1" dirty="0">
                <a:solidFill>
                  <a:schemeClr val="tx1"/>
                </a:solidFill>
              </a:rPr>
              <a:t>, con la differenza che stavolta essa era stata richiesta da Felice </a:t>
            </a:r>
            <a:r>
              <a:rPr lang="it-IT" i="1" dirty="0" err="1">
                <a:solidFill>
                  <a:schemeClr val="tx1"/>
                </a:solidFill>
              </a:rPr>
              <a:t>Pullè</a:t>
            </a:r>
            <a:r>
              <a:rPr lang="it-IT" i="1" dirty="0">
                <a:solidFill>
                  <a:schemeClr val="tx1"/>
                </a:solidFill>
              </a:rPr>
              <a:t>.-</a:t>
            </a:r>
          </a:p>
        </p:txBody>
      </p:sp>
    </p:spTree>
    <p:extLst>
      <p:ext uri="{BB962C8B-B14F-4D97-AF65-F5344CB8AC3E}">
        <p14:creationId xmlns:p14="http://schemas.microsoft.com/office/powerpoint/2010/main" val="407782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67544" y="332656"/>
            <a:ext cx="8573580" cy="1631216"/>
          </a:xfrm>
          <a:prstGeom prst="rect">
            <a:avLst/>
          </a:prstGeom>
        </p:spPr>
        <p:txBody>
          <a:bodyPr wrap="square">
            <a:spAutoFit/>
          </a:bodyPr>
          <a:lstStyle/>
          <a:p>
            <a:pPr lvl="0"/>
            <a:r>
              <a:rPr lang="it-IT" sz="2000" dirty="0">
                <a:solidFill>
                  <a:prstClr val="white"/>
                </a:solidFill>
              </a:rPr>
              <a:t>Da queste fonti è possibile ipotizzare che probabilmente le copertine ebraiche di alcuni documenti notarili presenti al piano terra dell’archivio di Rimini fossero parte di testi ebraici passati nelle mani dei notai di Rimini dopo che furono promulgate le leggi contro gli ebrei del ‘500, quando questi furono infatti cacciati e le loro proprietà vendute.</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499" y="2152631"/>
            <a:ext cx="3965068" cy="441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396255" y="154982"/>
            <a:ext cx="8357556" cy="2092881"/>
          </a:xfrm>
          <a:prstGeom prst="rect">
            <a:avLst/>
          </a:prstGeom>
        </p:spPr>
        <p:txBody>
          <a:bodyPr wrap="square">
            <a:spAutoFit/>
          </a:bodyPr>
          <a:lstStyle/>
          <a:p>
            <a:r>
              <a:rPr lang="it-IT" sz="1300" i="1" dirty="0"/>
              <a:t>Sulla base della pianta della città pubblicata nel volume Rimini di Gobbi-Sica (Roma-Bari 1982, p. 42),con le chiese cittadine nel XIII secolo (indicate con numeri arabi), abbiamo inserito con le lettere dell’alfabeto i richiami alle strade legate alla storia ebraica locale: A. Contrada di Sant’Andrea, poi dal 1615 via Sant’Onofrio (omonimo oratorio, n. 37) e quindi via dei </a:t>
            </a:r>
            <a:r>
              <a:rPr lang="it-IT" sz="1300" i="1" dirty="0" err="1"/>
              <a:t>Bottari</a:t>
            </a:r>
            <a:r>
              <a:rPr lang="it-IT" sz="1300" i="1" dirty="0"/>
              <a:t>, attuale via </a:t>
            </a:r>
            <a:r>
              <a:rPr lang="it-IT" sz="1300" i="1" dirty="0" err="1"/>
              <a:t>Bonsi</a:t>
            </a:r>
            <a:r>
              <a:rPr lang="it-IT" sz="1300" i="1" dirty="0"/>
              <a:t>. B. Contrada di San Giovanni Evangelista o degli </a:t>
            </a:r>
            <a:r>
              <a:rPr lang="it-IT" sz="1300" i="1" dirty="0" err="1"/>
              <a:t>Hebrei</a:t>
            </a:r>
            <a:r>
              <a:rPr lang="it-IT" sz="1300" i="1" dirty="0"/>
              <a:t> (via Cairoli).C. Strada del «Rivolo della Fontana» (o «del Corso»), dalla piazza del Castello (nel lato di Levante) sino alla piazza della fontana (Cavour). La via dalla piazza Cavour alla piazza Tre Martiri, era la strada Maestra od anche via Regia. D. Contrada di Santa Colomba, dalla piazza Cavour verso Sant’Agostino (n. 32), detta anche contrada di San Gregorio da Rimini (via Sigismondo). E. Contrada di San Silvestro (chiesa omonima, n. 20), dall’angolo della contrada di Santa Colomba, lato pescheria in piazza Cavour sino all’angolo della strada Maestra. Elaborazione grafica di Nadia Magnani per “il Ponte” (2006).</a:t>
            </a:r>
            <a:endParaRPr lang="it-IT" sz="1300" dirty="0"/>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221188"/>
            <a:ext cx="3456384" cy="4345088"/>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8085" y="2235841"/>
            <a:ext cx="3575726" cy="4331332"/>
          </a:xfrm>
          <a:prstGeom prst="rect">
            <a:avLst/>
          </a:prstGeom>
        </p:spPr>
      </p:pic>
    </p:spTree>
    <p:extLst>
      <p:ext uri="{BB962C8B-B14F-4D97-AF65-F5344CB8AC3E}">
        <p14:creationId xmlns:p14="http://schemas.microsoft.com/office/powerpoint/2010/main" val="13752070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2060848"/>
            <a:ext cx="3384376" cy="4512502"/>
          </a:xfrm>
        </p:spPr>
      </p:pic>
      <p:sp>
        <p:nvSpPr>
          <p:cNvPr id="3" name="Titolo 2"/>
          <p:cNvSpPr>
            <a:spLocks noGrp="1"/>
          </p:cNvSpPr>
          <p:nvPr>
            <p:ph type="title"/>
          </p:nvPr>
        </p:nvSpPr>
        <p:spPr>
          <a:xfrm>
            <a:off x="683568" y="260648"/>
            <a:ext cx="7756263" cy="1054250"/>
          </a:xfrm>
        </p:spPr>
        <p:txBody>
          <a:bodyPr/>
          <a:lstStyle/>
          <a:p>
            <a:r>
              <a:rPr lang="it-IT" dirty="0">
                <a:latin typeface="Agency FB" pitchFamily="34" charset="0"/>
              </a:rPr>
              <a:t>RAUL LOPES PEGNA</a:t>
            </a:r>
          </a:p>
        </p:txBody>
      </p:sp>
      <p:sp>
        <p:nvSpPr>
          <p:cNvPr id="5" name="CasellaDiTesto 4"/>
          <p:cNvSpPr txBox="1"/>
          <p:nvPr/>
        </p:nvSpPr>
        <p:spPr>
          <a:xfrm>
            <a:off x="4716016" y="2132856"/>
            <a:ext cx="3960440" cy="4401205"/>
          </a:xfrm>
          <a:prstGeom prst="rect">
            <a:avLst/>
          </a:prstGeom>
          <a:noFill/>
        </p:spPr>
        <p:txBody>
          <a:bodyPr wrap="square" rtlCol="0">
            <a:spAutoFit/>
          </a:bodyPr>
          <a:lstStyle/>
          <a:p>
            <a:r>
              <a:rPr lang="it-IT" sz="2800" i="1" dirty="0"/>
              <a:t>-Raul Lopes </a:t>
            </a:r>
            <a:r>
              <a:rPr lang="it-IT" sz="2800" i="1" dirty="0" err="1"/>
              <a:t>Pegna</a:t>
            </a:r>
            <a:r>
              <a:rPr lang="it-IT" sz="2800" i="1" dirty="0"/>
              <a:t> nacque a Pistoia, durante il censimento si trovava a Rimini per lavoro, infatti era un venditore ambulante di stoffe. Chiese invano la discriminazione riuscendo però a farla ottenere al figlio.- </a:t>
            </a:r>
          </a:p>
        </p:txBody>
      </p:sp>
    </p:spTree>
    <p:extLst>
      <p:ext uri="{BB962C8B-B14F-4D97-AF65-F5344CB8AC3E}">
        <p14:creationId xmlns:p14="http://schemas.microsoft.com/office/powerpoint/2010/main" val="10434155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404664"/>
            <a:ext cx="7756263" cy="1054250"/>
          </a:xfrm>
        </p:spPr>
        <p:txBody>
          <a:bodyPr/>
          <a:lstStyle/>
          <a:p>
            <a:r>
              <a:rPr lang="it-IT" dirty="0">
                <a:latin typeface="Agency FB" pitchFamily="34" charset="0"/>
              </a:rPr>
              <a:t>CARLO WIDGER</a:t>
            </a:r>
          </a:p>
        </p:txBody>
      </p:sp>
      <p:sp>
        <p:nvSpPr>
          <p:cNvPr id="4" name="Segnaposto contenuto 3"/>
          <p:cNvSpPr>
            <a:spLocks noGrp="1"/>
          </p:cNvSpPr>
          <p:nvPr>
            <p:ph sz="quarter" idx="14"/>
          </p:nvPr>
        </p:nvSpPr>
        <p:spPr>
          <a:xfrm>
            <a:off x="4645150" y="2240280"/>
            <a:ext cx="4319337" cy="4285064"/>
          </a:xfrm>
        </p:spPr>
        <p:txBody>
          <a:bodyPr>
            <a:noAutofit/>
          </a:bodyPr>
          <a:lstStyle/>
          <a:p>
            <a:r>
              <a:rPr lang="it-IT" sz="2200" i="1" dirty="0"/>
              <a:t>-Questo è il documento nel quale il  podestà dichiara che non poteva prendere alcun provvedimento riguardo al caso dell’ebreo Carlo </a:t>
            </a:r>
            <a:r>
              <a:rPr lang="it-IT" sz="2200" i="1" dirty="0" err="1"/>
              <a:t>Widger</a:t>
            </a:r>
            <a:r>
              <a:rPr lang="it-IT" sz="2200" i="1" dirty="0"/>
              <a:t>, </a:t>
            </a:r>
            <a:r>
              <a:rPr lang="it-IT" sz="2200" i="1" dirty="0" err="1"/>
              <a:t>coproprietario</a:t>
            </a:r>
            <a:r>
              <a:rPr lang="it-IT" sz="2200" i="1" dirty="0"/>
              <a:t> dell’albergo Rex di Cattolica insieme a  Luigi </a:t>
            </a:r>
            <a:r>
              <a:rPr lang="it-IT" sz="2200" i="1" dirty="0" err="1"/>
              <a:t>Belemmi</a:t>
            </a:r>
            <a:r>
              <a:rPr lang="it-IT" sz="2200" i="1" dirty="0"/>
              <a:t>: egli, sebbene costretto dalle leggi  razziali, non voleva cedere la sua parte di proprietà e la moglie aveva chiesto aiuto al Comune, assistenza che con questa lettera le viene negata.-</a:t>
            </a:r>
          </a:p>
        </p:txBody>
      </p:sp>
      <p:pic>
        <p:nvPicPr>
          <p:cNvPr id="7" name="Segnaposto contenuto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5400000">
            <a:off x="629984" y="2762106"/>
            <a:ext cx="4067605" cy="3096343"/>
          </a:xfrm>
        </p:spPr>
      </p:pic>
    </p:spTree>
    <p:extLst>
      <p:ext uri="{BB962C8B-B14F-4D97-AF65-F5344CB8AC3E}">
        <p14:creationId xmlns:p14="http://schemas.microsoft.com/office/powerpoint/2010/main" val="2987930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Agency FB" pitchFamily="34" charset="0"/>
              </a:rPr>
              <a:t>LETTERA DI BELEMMI</a:t>
            </a:r>
          </a:p>
        </p:txBody>
      </p:sp>
      <p:pic>
        <p:nvPicPr>
          <p:cNvPr id="5" name="Segnaposto contenuto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5400000">
            <a:off x="451148" y="2869332"/>
            <a:ext cx="4163615" cy="3122711"/>
          </a:xfrm>
        </p:spPr>
      </p:pic>
      <p:sp>
        <p:nvSpPr>
          <p:cNvPr id="4" name="Segnaposto contenuto 3"/>
          <p:cNvSpPr>
            <a:spLocks noGrp="1"/>
          </p:cNvSpPr>
          <p:nvPr>
            <p:ph sz="quarter" idx="14"/>
          </p:nvPr>
        </p:nvSpPr>
        <p:spPr>
          <a:xfrm>
            <a:off x="4572000" y="2348880"/>
            <a:ext cx="3803904" cy="3877056"/>
          </a:xfrm>
        </p:spPr>
        <p:txBody>
          <a:bodyPr>
            <a:normAutofit/>
          </a:bodyPr>
          <a:lstStyle/>
          <a:p>
            <a:r>
              <a:rPr lang="it-IT" i="1" dirty="0"/>
              <a:t>-Con questa lettera il sig. Luigi </a:t>
            </a:r>
            <a:r>
              <a:rPr lang="it-IT" i="1" dirty="0" err="1"/>
              <a:t>Belemmi</a:t>
            </a:r>
            <a:r>
              <a:rPr lang="it-IT" i="1" dirty="0"/>
              <a:t> si lamenta del socio ebreo Carlo </a:t>
            </a:r>
            <a:r>
              <a:rPr lang="it-IT" i="1" dirty="0" err="1"/>
              <a:t>Widger</a:t>
            </a:r>
            <a:r>
              <a:rPr lang="it-IT" i="1" dirty="0"/>
              <a:t> in quanto allontana i clienti (poiché egli è di razza ebraica) ed esita a lasciare l’attività: richiede dei provvedimenti legislativi nei confronti dello stesso.-</a:t>
            </a:r>
          </a:p>
        </p:txBody>
      </p:sp>
    </p:spTree>
    <p:extLst>
      <p:ext uri="{BB962C8B-B14F-4D97-AF65-F5344CB8AC3E}">
        <p14:creationId xmlns:p14="http://schemas.microsoft.com/office/powerpoint/2010/main" val="15065576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Agency FB" pitchFamily="34" charset="0"/>
              </a:rPr>
              <a:t>GIORGIO MATRAI</a:t>
            </a:r>
          </a:p>
        </p:txBody>
      </p:sp>
      <p:pic>
        <p:nvPicPr>
          <p:cNvPr id="5" name="Segnaposto contenuto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5400000">
            <a:off x="599558" y="2731680"/>
            <a:ext cx="4128458" cy="3096343"/>
          </a:xfrm>
        </p:spPr>
      </p:pic>
      <p:sp>
        <p:nvSpPr>
          <p:cNvPr id="4" name="Segnaposto contenuto 3"/>
          <p:cNvSpPr>
            <a:spLocks noGrp="1"/>
          </p:cNvSpPr>
          <p:nvPr>
            <p:ph sz="quarter" idx="14"/>
          </p:nvPr>
        </p:nvSpPr>
        <p:spPr/>
        <p:txBody>
          <a:bodyPr/>
          <a:lstStyle/>
          <a:p>
            <a:r>
              <a:rPr lang="it-IT" i="1" dirty="0"/>
              <a:t>-Il dottor Giorgio </a:t>
            </a:r>
            <a:r>
              <a:rPr lang="it-IT" i="1" dirty="0" err="1"/>
              <a:t>Matrai</a:t>
            </a:r>
            <a:r>
              <a:rPr lang="it-IT" i="1" dirty="0"/>
              <a:t>, medico chirurgo di Villa </a:t>
            </a:r>
            <a:r>
              <a:rPr lang="it-IT" i="1" dirty="0" err="1"/>
              <a:t>Salus</a:t>
            </a:r>
            <a:r>
              <a:rPr lang="it-IT" i="1" dirty="0"/>
              <a:t> di Viserba, chiede con il documento a fianco la discriminazione poiché, nonostante nato da genitori ebrei, ha ricevuto il battesimo cattolico nel 1937.-</a:t>
            </a:r>
          </a:p>
        </p:txBody>
      </p:sp>
    </p:spTree>
    <p:extLst>
      <p:ext uri="{BB962C8B-B14F-4D97-AF65-F5344CB8AC3E}">
        <p14:creationId xmlns:p14="http://schemas.microsoft.com/office/powerpoint/2010/main" val="7923322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332656"/>
            <a:ext cx="7756263" cy="1054250"/>
          </a:xfrm>
        </p:spPr>
        <p:txBody>
          <a:bodyPr/>
          <a:lstStyle/>
          <a:p>
            <a:r>
              <a:rPr lang="it-IT" dirty="0">
                <a:latin typeface="Agency FB" pitchFamily="34" charset="0"/>
              </a:rPr>
              <a:t>IL DR. MATRAI NON VIENE DISCRIMINATO</a:t>
            </a:r>
          </a:p>
        </p:txBody>
      </p:sp>
      <p:sp>
        <p:nvSpPr>
          <p:cNvPr id="4" name="Segnaposto contenuto 3"/>
          <p:cNvSpPr>
            <a:spLocks noGrp="1"/>
          </p:cNvSpPr>
          <p:nvPr>
            <p:ph sz="quarter" idx="14"/>
          </p:nvPr>
        </p:nvSpPr>
        <p:spPr/>
        <p:txBody>
          <a:bodyPr/>
          <a:lstStyle/>
          <a:p>
            <a:r>
              <a:rPr lang="it-IT" i="1" dirty="0"/>
              <a:t>-La richiesta del dottor </a:t>
            </a:r>
            <a:r>
              <a:rPr lang="it-IT" i="1" dirty="0" err="1"/>
              <a:t>Matrai</a:t>
            </a:r>
            <a:r>
              <a:rPr lang="it-IT" i="1" dirty="0"/>
              <a:t> di discriminazione non viene accolta, in quanto il fattore religioso in questo caso non può modificare l’origine razziale.-</a:t>
            </a:r>
          </a:p>
        </p:txBody>
      </p:sp>
      <p:pic>
        <p:nvPicPr>
          <p:cNvPr id="7" name="Segnaposto contenuto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99592" y="2276872"/>
            <a:ext cx="3384089" cy="4092699"/>
          </a:xfrm>
        </p:spPr>
      </p:pic>
    </p:spTree>
    <p:extLst>
      <p:ext uri="{BB962C8B-B14F-4D97-AF65-F5344CB8AC3E}">
        <p14:creationId xmlns:p14="http://schemas.microsoft.com/office/powerpoint/2010/main" val="19926754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76672"/>
            <a:ext cx="7756263" cy="1054250"/>
          </a:xfrm>
        </p:spPr>
        <p:txBody>
          <a:bodyPr/>
          <a:lstStyle/>
          <a:p>
            <a:r>
              <a:rPr lang="it-IT" dirty="0">
                <a:latin typeface="Agency FB" pitchFamily="34" charset="0"/>
              </a:rPr>
              <a:t>LICENZIAMENTO</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4293096"/>
            <a:ext cx="3613016" cy="2328782"/>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204864"/>
            <a:ext cx="3613016" cy="2169528"/>
          </a:xfrm>
          <a:prstGeom prst="rect">
            <a:avLst/>
          </a:prstGeom>
        </p:spPr>
      </p:pic>
      <p:sp>
        <p:nvSpPr>
          <p:cNvPr id="7" name="CasellaDiTesto 6"/>
          <p:cNvSpPr txBox="1"/>
          <p:nvPr/>
        </p:nvSpPr>
        <p:spPr>
          <a:xfrm>
            <a:off x="4932040" y="2348880"/>
            <a:ext cx="3600400" cy="3416320"/>
          </a:xfrm>
          <a:prstGeom prst="rect">
            <a:avLst/>
          </a:prstGeom>
          <a:noFill/>
        </p:spPr>
        <p:txBody>
          <a:bodyPr wrap="square" rtlCol="0">
            <a:spAutoFit/>
          </a:bodyPr>
          <a:lstStyle/>
          <a:p>
            <a:r>
              <a:rPr lang="it-IT" sz="2400" i="1" dirty="0"/>
              <a:t>-Queste lettere testimoniano la richiesta del dottor </a:t>
            </a:r>
            <a:r>
              <a:rPr lang="it-IT" sz="2400" i="1" dirty="0" err="1"/>
              <a:t>Mastroagostino</a:t>
            </a:r>
            <a:r>
              <a:rPr lang="it-IT" sz="2400" i="1" dirty="0"/>
              <a:t> Alberto, direttore di Villa </a:t>
            </a:r>
            <a:r>
              <a:rPr lang="it-IT" sz="2400" i="1" dirty="0" err="1"/>
              <a:t>Salus</a:t>
            </a:r>
            <a:r>
              <a:rPr lang="it-IT" sz="2400" i="1" dirty="0"/>
              <a:t>, di una proroga di un mese riguardo al licenziamento del medico </a:t>
            </a:r>
            <a:r>
              <a:rPr lang="it-IT" sz="2400" i="1" dirty="0" err="1"/>
              <a:t>Matrai</a:t>
            </a:r>
            <a:r>
              <a:rPr lang="it-IT" sz="2400" i="1" dirty="0"/>
              <a:t>, con il relativo rifiuto  di tale domanda.-</a:t>
            </a:r>
          </a:p>
        </p:txBody>
      </p:sp>
    </p:spTree>
    <p:extLst>
      <p:ext uri="{BB962C8B-B14F-4D97-AF65-F5344CB8AC3E}">
        <p14:creationId xmlns:p14="http://schemas.microsoft.com/office/powerpoint/2010/main" val="221023164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04664"/>
            <a:ext cx="7756263" cy="1054250"/>
          </a:xfrm>
        </p:spPr>
        <p:txBody>
          <a:bodyPr/>
          <a:lstStyle/>
          <a:p>
            <a:r>
              <a:rPr lang="it-IT" dirty="0">
                <a:latin typeface="Agency FB" pitchFamily="34" charset="0"/>
              </a:rPr>
              <a:t>ALDO LEVI</a:t>
            </a:r>
          </a:p>
        </p:txBody>
      </p:sp>
      <p:pic>
        <p:nvPicPr>
          <p:cNvPr id="5" name="Segnaposto contenuto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5400000">
            <a:off x="260521" y="2699919"/>
            <a:ext cx="4536504" cy="3402378"/>
          </a:xfrm>
        </p:spPr>
      </p:pic>
      <p:sp>
        <p:nvSpPr>
          <p:cNvPr id="4" name="Segnaposto contenuto 3"/>
          <p:cNvSpPr>
            <a:spLocks noGrp="1"/>
          </p:cNvSpPr>
          <p:nvPr>
            <p:ph sz="quarter" idx="14"/>
          </p:nvPr>
        </p:nvSpPr>
        <p:spPr>
          <a:xfrm>
            <a:off x="4355976" y="2420888"/>
            <a:ext cx="4608511" cy="3877056"/>
          </a:xfrm>
        </p:spPr>
        <p:txBody>
          <a:bodyPr/>
          <a:lstStyle/>
          <a:p>
            <a:r>
              <a:rPr lang="it-IT" i="1" dirty="0"/>
              <a:t>-Aldo Levi, figlio di Alberto e Lucia Levi, residenti a Firenze ma possessori del Villino Levi (ora conosciuto come Conte Rosso) a Riccione, chiede al Comune di Rimini la discriminazione.-</a:t>
            </a:r>
          </a:p>
        </p:txBody>
      </p:sp>
    </p:spTree>
    <p:extLst>
      <p:ext uri="{BB962C8B-B14F-4D97-AF65-F5344CB8AC3E}">
        <p14:creationId xmlns:p14="http://schemas.microsoft.com/office/powerpoint/2010/main" val="35379435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Agency FB" pitchFamily="34" charset="0"/>
              </a:rPr>
              <a:t>DISCRIMINAZIONE ACCETTATA</a:t>
            </a:r>
          </a:p>
        </p:txBody>
      </p:sp>
      <p:pic>
        <p:nvPicPr>
          <p:cNvPr id="5" name="Segnaposto contenuto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5400000">
            <a:off x="667847" y="2626267"/>
            <a:ext cx="3947268" cy="2960450"/>
          </a:xfrm>
        </p:spPr>
      </p:pic>
      <p:sp>
        <p:nvSpPr>
          <p:cNvPr id="4" name="Segnaposto contenuto 3"/>
          <p:cNvSpPr>
            <a:spLocks noGrp="1"/>
          </p:cNvSpPr>
          <p:nvPr>
            <p:ph sz="quarter" idx="14"/>
          </p:nvPr>
        </p:nvSpPr>
        <p:spPr>
          <a:xfrm>
            <a:off x="4645150" y="2240280"/>
            <a:ext cx="4103313" cy="3877056"/>
          </a:xfrm>
        </p:spPr>
        <p:txBody>
          <a:bodyPr/>
          <a:lstStyle/>
          <a:p>
            <a:r>
              <a:rPr lang="it-IT" i="1" dirty="0"/>
              <a:t>-Aldo Levi riceve la discriminazione dal comune di Rimini, in quanto battezzato precedentemente all’uscita delle leggi razziali.-</a:t>
            </a:r>
          </a:p>
        </p:txBody>
      </p:sp>
    </p:spTree>
    <p:extLst>
      <p:ext uri="{BB962C8B-B14F-4D97-AF65-F5344CB8AC3E}">
        <p14:creationId xmlns:p14="http://schemas.microsoft.com/office/powerpoint/2010/main" val="25913903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76672"/>
            <a:ext cx="7756263" cy="1054250"/>
          </a:xfrm>
        </p:spPr>
        <p:txBody>
          <a:bodyPr/>
          <a:lstStyle/>
          <a:p>
            <a:r>
              <a:rPr lang="it-IT" dirty="0">
                <a:latin typeface="Agency FB" pitchFamily="34" charset="0"/>
              </a:rPr>
              <a:t>PRECETTAZIONI</a:t>
            </a:r>
          </a:p>
        </p:txBody>
      </p:sp>
      <p:pic>
        <p:nvPicPr>
          <p:cNvPr id="5" name="Segnaposto contenuto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043608" y="2239963"/>
            <a:ext cx="3096344" cy="3876675"/>
          </a:xfrm>
        </p:spPr>
      </p:pic>
      <p:sp>
        <p:nvSpPr>
          <p:cNvPr id="4" name="Segnaposto contenuto 3"/>
          <p:cNvSpPr>
            <a:spLocks noGrp="1"/>
          </p:cNvSpPr>
          <p:nvPr>
            <p:ph sz="quarter" idx="14"/>
          </p:nvPr>
        </p:nvSpPr>
        <p:spPr/>
        <p:txBody>
          <a:bodyPr>
            <a:normAutofit fontScale="92500"/>
          </a:bodyPr>
          <a:lstStyle/>
          <a:p>
            <a:r>
              <a:rPr lang="it-IT" i="1" dirty="0"/>
              <a:t>-Tutti gli ebrei censiti vennero ad un certo punto precettati per lavorare gratuitamente: venivano visitati e giudicati secondo un criterio di idoneità ai lavori più o meno pesanti, quelli ritenuti idonei venivano destinati a lavori quali la costruzione di strade.-</a:t>
            </a:r>
          </a:p>
        </p:txBody>
      </p:sp>
    </p:spTree>
    <p:extLst>
      <p:ext uri="{BB962C8B-B14F-4D97-AF65-F5344CB8AC3E}">
        <p14:creationId xmlns:p14="http://schemas.microsoft.com/office/powerpoint/2010/main" val="292818967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1115616" y="1412776"/>
            <a:ext cx="6777318" cy="1731982"/>
          </a:xfrm>
        </p:spPr>
        <p:txBody>
          <a:bodyPr/>
          <a:lstStyle/>
          <a:p>
            <a:r>
              <a:rPr lang="it-IT" sz="3200" b="1" i="1" dirty="0">
                <a:solidFill>
                  <a:schemeClr val="tx2"/>
                </a:solidFill>
                <a:effectLst>
                  <a:outerShdw blurRad="38100" dist="38100" dir="2700000" algn="tl">
                    <a:srgbClr val="000000">
                      <a:alpha val="43137"/>
                    </a:srgbClr>
                  </a:outerShdw>
                </a:effectLst>
              </a:rPr>
              <a:t>Alcuni ebrei vissuti o passati per il riminese, deportati a </a:t>
            </a:r>
            <a:r>
              <a:rPr lang="it-IT" sz="3200" b="1" i="1" dirty="0" err="1">
                <a:solidFill>
                  <a:schemeClr val="tx2"/>
                </a:solidFill>
                <a:effectLst>
                  <a:outerShdw blurRad="38100" dist="38100" dir="2700000" algn="tl">
                    <a:srgbClr val="000000">
                      <a:alpha val="43137"/>
                    </a:srgbClr>
                  </a:outerShdw>
                </a:effectLst>
              </a:rPr>
              <a:t>Fossoli</a:t>
            </a:r>
            <a:r>
              <a:rPr lang="it-IT" sz="3200" b="1" i="1" dirty="0">
                <a:solidFill>
                  <a:schemeClr val="tx2"/>
                </a:solidFill>
                <a:effectLst>
                  <a:outerShdw blurRad="38100" dist="38100" dir="2700000" algn="tl">
                    <a:srgbClr val="000000">
                      <a:alpha val="43137"/>
                    </a:srgbClr>
                  </a:outerShdw>
                </a:effectLst>
              </a:rPr>
              <a:t> e di lì ad Auschwitz o in altri lager</a:t>
            </a:r>
          </a:p>
        </p:txBody>
      </p:sp>
      <p:sp>
        <p:nvSpPr>
          <p:cNvPr id="6" name="Sottotitolo 5"/>
          <p:cNvSpPr>
            <a:spLocks noGrp="1"/>
          </p:cNvSpPr>
          <p:nvPr>
            <p:ph type="subTitle" idx="1"/>
          </p:nvPr>
        </p:nvSpPr>
        <p:spPr>
          <a:xfrm>
            <a:off x="1115616" y="3717032"/>
            <a:ext cx="7160840" cy="1752600"/>
          </a:xfrm>
        </p:spPr>
        <p:txBody>
          <a:bodyPr>
            <a:normAutofit/>
          </a:bodyPr>
          <a:lstStyle/>
          <a:p>
            <a:r>
              <a:rPr lang="it-IT" sz="2000" b="1" i="1" dirty="0">
                <a:effectLst>
                  <a:outerShdw blurRad="38100" dist="38100" dir="2700000" algn="tl">
                    <a:srgbClr val="000000">
                      <a:alpha val="43137"/>
                    </a:srgbClr>
                  </a:outerShdw>
                </a:effectLst>
              </a:rPr>
              <a:t>(informazioni tratte da </a:t>
            </a:r>
            <a:r>
              <a:rPr lang="it-IT" sz="2000" b="1" i="1" u="sng" dirty="0">
                <a:effectLst>
                  <a:outerShdw blurRad="38100" dist="38100" dir="2700000" algn="tl">
                    <a:srgbClr val="000000">
                      <a:alpha val="43137"/>
                    </a:srgbClr>
                  </a:outerShdw>
                </a:effectLst>
              </a:rPr>
              <a:t>Spiagge di lusso </a:t>
            </a:r>
          </a:p>
          <a:p>
            <a:r>
              <a:rPr lang="it-IT" sz="2000" b="1" i="1" dirty="0">
                <a:effectLst>
                  <a:outerShdw blurRad="38100" dist="38100" dir="2700000" algn="tl">
                    <a:srgbClr val="000000">
                      <a:alpha val="43137"/>
                    </a:srgbClr>
                  </a:outerShdw>
                </a:effectLst>
              </a:rPr>
              <a:t>di Lidia Maggioli e Antonio Mazzoni)</a:t>
            </a:r>
          </a:p>
        </p:txBody>
      </p:sp>
    </p:spTree>
  </p:cSld>
  <p:clrMapOvr>
    <a:masterClrMapping/>
  </p:clrMapOvr>
  <p:transition spd="med">
    <p:newsfla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41802" y="1118155"/>
            <a:ext cx="8004412" cy="2031325"/>
          </a:xfrm>
          <a:prstGeom prst="rect">
            <a:avLst/>
          </a:prstGeom>
        </p:spPr>
        <p:txBody>
          <a:bodyPr wrap="square">
            <a:spAutoFit/>
          </a:bodyPr>
          <a:lstStyle/>
          <a:p>
            <a:r>
              <a:rPr lang="it-IT" i="1" dirty="0"/>
              <a:t>In un secondo momento essi sono stati </a:t>
            </a:r>
            <a:r>
              <a:rPr lang="it-IT" b="1" i="1" dirty="0"/>
              <a:t>digitalizzati</a:t>
            </a:r>
            <a:r>
              <a:rPr lang="it-IT" i="1" dirty="0"/>
              <a:t> tramite una stampante planetaria e copiati su vari hard-disk (4 in totale) per prevenire la perdita dei dati.</a:t>
            </a:r>
          </a:p>
          <a:p>
            <a:endParaRPr lang="it-IT" i="1" dirty="0"/>
          </a:p>
          <a:p>
            <a:r>
              <a:rPr lang="it-IT" i="1" dirty="0"/>
              <a:t>I documenti vengono scannerizzati in 3 tipi diversi di qualità:</a:t>
            </a:r>
          </a:p>
          <a:p>
            <a:pPr marL="285750" indent="-285750">
              <a:buFont typeface="Arial" pitchFamily="34" charset="0"/>
              <a:buChar char="•"/>
            </a:pPr>
            <a:r>
              <a:rPr lang="it-IT" i="1" dirty="0"/>
              <a:t>TIFF (massima risoluzione)</a:t>
            </a:r>
          </a:p>
          <a:p>
            <a:pPr marL="285750" indent="-285750">
              <a:buFont typeface="Arial" pitchFamily="34" charset="0"/>
              <a:buChar char="•"/>
            </a:pPr>
            <a:r>
              <a:rPr lang="it-IT" i="1" dirty="0"/>
              <a:t>300 DPI</a:t>
            </a:r>
          </a:p>
          <a:p>
            <a:pPr marL="285750" indent="-285750">
              <a:buFont typeface="Arial" pitchFamily="34" charset="0"/>
              <a:buChar char="•"/>
            </a:pPr>
            <a:r>
              <a:rPr lang="it-IT" i="1" dirty="0"/>
              <a:t>72 DPI</a:t>
            </a:r>
          </a:p>
        </p:txBody>
      </p:sp>
      <p:sp>
        <p:nvSpPr>
          <p:cNvPr id="4" name="Rettangolo 3"/>
          <p:cNvSpPr/>
          <p:nvPr/>
        </p:nvSpPr>
        <p:spPr>
          <a:xfrm>
            <a:off x="641802" y="188640"/>
            <a:ext cx="7874784"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Digitalizzazione documenti</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802" y="3226274"/>
            <a:ext cx="4074214" cy="3055661"/>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2420888"/>
            <a:ext cx="2576434" cy="3435245"/>
          </a:xfrm>
          <a:prstGeom prst="rect">
            <a:avLst/>
          </a:prstGeom>
        </p:spPr>
      </p:pic>
      <p:sp>
        <p:nvSpPr>
          <p:cNvPr id="7" name="CasellaDiTesto 6"/>
          <p:cNvSpPr txBox="1"/>
          <p:nvPr/>
        </p:nvSpPr>
        <p:spPr>
          <a:xfrm>
            <a:off x="5616116" y="5856133"/>
            <a:ext cx="3224506" cy="646331"/>
          </a:xfrm>
          <a:prstGeom prst="rect">
            <a:avLst/>
          </a:prstGeom>
          <a:noFill/>
        </p:spPr>
        <p:txBody>
          <a:bodyPr wrap="square" rtlCol="0">
            <a:spAutoFit/>
          </a:bodyPr>
          <a:lstStyle/>
          <a:p>
            <a:r>
              <a:rPr lang="it-IT" i="1" dirty="0"/>
              <a:t>Sono presenti 4680 </a:t>
            </a:r>
            <a:r>
              <a:rPr lang="it-IT" b="1" i="1" dirty="0"/>
              <a:t>pergamene</a:t>
            </a:r>
            <a:r>
              <a:rPr lang="it-IT" i="1" dirty="0"/>
              <a:t> all'interno dell'archivio digitale</a:t>
            </a:r>
          </a:p>
        </p:txBody>
      </p:sp>
    </p:spTree>
    <p:extLst>
      <p:ext uri="{BB962C8B-B14F-4D97-AF65-F5344CB8AC3E}">
        <p14:creationId xmlns:p14="http://schemas.microsoft.com/office/powerpoint/2010/main" val="4267328579"/>
      </p:ext>
    </p:extLst>
  </p:cSld>
  <p:clrMapOvr>
    <a:masterClrMapping/>
  </p:clrMapOvr>
  <p:transition spd="med">
    <p:wedg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23528" y="260648"/>
            <a:ext cx="8568952" cy="1908215"/>
          </a:xfrm>
          <a:prstGeom prst="rect">
            <a:avLst/>
          </a:prstGeom>
          <a:noFill/>
        </p:spPr>
        <p:txBody>
          <a:bodyPr wrap="square" rtlCol="0">
            <a:spAutoFit/>
          </a:bodyPr>
          <a:lstStyle/>
          <a:p>
            <a:r>
              <a:rPr lang="it-IT" sz="2000" b="1" i="1" dirty="0">
                <a:effectLst>
                  <a:outerShdw blurRad="38100" dist="38100" dir="2700000" algn="tl">
                    <a:srgbClr val="000000">
                      <a:alpha val="43137"/>
                    </a:srgbClr>
                  </a:outerShdw>
                </a:effectLst>
              </a:rPr>
              <a:t>Bigiavi Edoardo David </a:t>
            </a:r>
            <a:r>
              <a:rPr lang="it-IT" sz="2000" i="1" dirty="0"/>
              <a:t>(n. nel 1874) è segnalato come residente temporaneo (turista) a Riccione nel 1938. Sposato con Evelina ha un figlio, Walter (n. nel 1906). Dopo il breve soggiorno a Riccione vive in Toscana; è arrestato con la moglie per delazione il 21 aprile del 1944 e trasportato a </a:t>
            </a:r>
            <a:r>
              <a:rPr lang="it-IT" sz="2000" i="1" dirty="0" err="1"/>
              <a:t>Fossoli</a:t>
            </a:r>
            <a:r>
              <a:rPr lang="it-IT" sz="2000" i="1" dirty="0"/>
              <a:t>, deportato ad Auschwitz e ucciso all’arrivo.</a:t>
            </a:r>
          </a:p>
          <a:p>
            <a:endParaRPr lang="it-IT" dirty="0"/>
          </a:p>
        </p:txBody>
      </p:sp>
      <p:pic>
        <p:nvPicPr>
          <p:cNvPr id="4" name="Immagine 3" descr="Foto di   "/>
          <p:cNvPicPr/>
          <p:nvPr/>
        </p:nvPicPr>
        <p:blipFill>
          <a:blip r:embed="rId2" cstate="print"/>
          <a:srcRect r="6247" b="20997"/>
          <a:stretch>
            <a:fillRect/>
          </a:stretch>
        </p:blipFill>
        <p:spPr>
          <a:xfrm>
            <a:off x="1403648" y="2060848"/>
            <a:ext cx="7490804" cy="4551658"/>
          </a:xfrm>
          <a:prstGeom prst="rect">
            <a:avLst/>
          </a:prstGeom>
          <a:noFill/>
          <a:ln>
            <a:solidFill>
              <a:schemeClr val="bg1"/>
            </a:solidFill>
            <a:prstDash/>
          </a:ln>
        </p:spPr>
      </p:pic>
    </p:spTree>
  </p:cSld>
  <p:clrMapOvr>
    <a:masterClrMapping/>
  </p:clrMapOvr>
  <p:transition spd="med">
    <p:push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260648"/>
            <a:ext cx="8136904" cy="1631216"/>
          </a:xfrm>
          <a:prstGeom prst="rect">
            <a:avLst/>
          </a:prstGeom>
        </p:spPr>
        <p:txBody>
          <a:bodyPr wrap="square">
            <a:spAutoFit/>
          </a:bodyPr>
          <a:lstStyle/>
          <a:p>
            <a:r>
              <a:rPr lang="it-IT" sz="2000" b="1" i="1" dirty="0">
                <a:effectLst>
                  <a:outerShdw blurRad="38100" dist="38100" dir="2700000" algn="tl">
                    <a:srgbClr val="000000">
                      <a:alpha val="43137"/>
                    </a:srgbClr>
                  </a:outerShdw>
                </a:effectLst>
              </a:rPr>
              <a:t>Levi Lucia </a:t>
            </a:r>
            <a:r>
              <a:rPr lang="it-IT" sz="2000" i="1" dirty="0"/>
              <a:t>è di Firenze (Bagno a </a:t>
            </a:r>
            <a:r>
              <a:rPr lang="it-IT" sz="2000" i="1" dirty="0" err="1"/>
              <a:t>Ripoli</a:t>
            </a:r>
            <a:r>
              <a:rPr lang="it-IT" sz="2000" i="1" dirty="0"/>
              <a:t>, n. 1879),  possiede a Riccione un villino in via Oberdan.</a:t>
            </a:r>
          </a:p>
          <a:p>
            <a:r>
              <a:rPr lang="it-IT" sz="2000" i="1" dirty="0"/>
              <a:t>E’ sposata con Alberto Levi che muore a Riccione nel ’43.</a:t>
            </a:r>
          </a:p>
          <a:p>
            <a:r>
              <a:rPr lang="it-IT" sz="2000" i="1" dirty="0"/>
              <a:t>Lei viene arrestata nel ‘44 e deportata a </a:t>
            </a:r>
            <a:r>
              <a:rPr lang="it-IT" sz="2000" i="1" dirty="0" err="1"/>
              <a:t>Fossoli</a:t>
            </a:r>
            <a:r>
              <a:rPr lang="it-IT" sz="2000" i="1" dirty="0"/>
              <a:t>, di lì ad Auschwitz dove è uccisa il giorno stesso dell’arrivo. </a:t>
            </a:r>
          </a:p>
        </p:txBody>
      </p:sp>
      <p:pic>
        <p:nvPicPr>
          <p:cNvPr id="3" name="Immagine 2" descr="Foto di   "/>
          <p:cNvPicPr/>
          <p:nvPr/>
        </p:nvPicPr>
        <p:blipFill>
          <a:blip r:embed="rId2" cstate="print"/>
          <a:srcRect r="6374" b="20997"/>
          <a:stretch>
            <a:fillRect/>
          </a:stretch>
        </p:blipFill>
        <p:spPr>
          <a:xfrm>
            <a:off x="1979712" y="2132856"/>
            <a:ext cx="6696744" cy="4392488"/>
          </a:xfrm>
          <a:prstGeom prst="rect">
            <a:avLst/>
          </a:prstGeom>
          <a:noFill/>
          <a:ln>
            <a:solidFill>
              <a:schemeClr val="bg1"/>
            </a:solidFill>
            <a:prstDash/>
          </a:ln>
        </p:spPr>
      </p:pic>
    </p:spTree>
  </p:cSld>
  <p:clrMapOvr>
    <a:masterClrMapping/>
  </p:clrMapOvr>
  <p:transition spd="med">
    <p:cover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332656"/>
            <a:ext cx="8424936" cy="1569660"/>
          </a:xfrm>
          <a:prstGeom prst="rect">
            <a:avLst/>
          </a:prstGeom>
        </p:spPr>
        <p:txBody>
          <a:bodyPr wrap="square">
            <a:spAutoFit/>
          </a:bodyPr>
          <a:lstStyle/>
          <a:p>
            <a:r>
              <a:rPr lang="it-IT" sz="2400" b="1" i="1" dirty="0" err="1">
                <a:effectLst>
                  <a:outerShdw blurRad="38100" dist="38100" dir="2700000" algn="tl">
                    <a:srgbClr val="000000">
                      <a:alpha val="43137"/>
                    </a:srgbClr>
                  </a:outerShdw>
                </a:effectLst>
              </a:rPr>
              <a:t>Minerbi</a:t>
            </a:r>
            <a:r>
              <a:rPr lang="it-IT" sz="2400" b="1" i="1" dirty="0">
                <a:effectLst>
                  <a:outerShdw blurRad="38100" dist="38100" dir="2700000" algn="tl">
                    <a:srgbClr val="000000">
                      <a:alpha val="43137"/>
                    </a:srgbClr>
                  </a:outerShdw>
                </a:effectLst>
              </a:rPr>
              <a:t> Marcello </a:t>
            </a:r>
            <a:r>
              <a:rPr lang="it-IT" sz="2400" i="1" dirty="0"/>
              <a:t>(n. 1906), ligure, cerca rifugio a Riccione nel ’43, quindi fugge verso Bologna poiché tradito da un correligionario; arrestato, è portato a Fossoli e di lì ad Auschwitz, quindi a Bergen </a:t>
            </a:r>
            <a:r>
              <a:rPr lang="it-IT" sz="2400" i="1" dirty="0" err="1"/>
              <a:t>Belsen</a:t>
            </a:r>
            <a:r>
              <a:rPr lang="it-IT" sz="2400" i="1" dirty="0"/>
              <a:t> dove morirà nel 1944.</a:t>
            </a:r>
          </a:p>
        </p:txBody>
      </p:sp>
      <p:pic>
        <p:nvPicPr>
          <p:cNvPr id="3" name="Immagine 2" descr="Risultati immagini per minerbi marcello deportato"/>
          <p:cNvPicPr/>
          <p:nvPr/>
        </p:nvPicPr>
        <p:blipFill>
          <a:blip r:embed="rId2" cstate="print"/>
          <a:srcRect r="20997" b="3500"/>
          <a:stretch>
            <a:fillRect/>
          </a:stretch>
        </p:blipFill>
        <p:spPr>
          <a:xfrm>
            <a:off x="4788024" y="1844824"/>
            <a:ext cx="3744416" cy="4608512"/>
          </a:xfrm>
          <a:prstGeom prst="rect">
            <a:avLst/>
          </a:prstGeom>
          <a:noFill/>
          <a:ln>
            <a:solidFill>
              <a:schemeClr val="bg1"/>
            </a:solidFill>
            <a:prstDash/>
          </a:ln>
        </p:spPr>
      </p:pic>
    </p:spTree>
  </p:cSld>
  <p:clrMapOvr>
    <a:masterClrMapping/>
  </p:clrMapOvr>
  <p:transition spd="med">
    <p:push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59306"/>
            <a:ext cx="8568952" cy="7017306"/>
          </a:xfrm>
          <a:prstGeom prst="rect">
            <a:avLst/>
          </a:prstGeom>
        </p:spPr>
        <p:txBody>
          <a:bodyPr wrap="square">
            <a:spAutoFit/>
          </a:bodyPr>
          <a:lstStyle/>
          <a:p>
            <a:endParaRPr lang="it-IT" sz="2400" i="1" dirty="0"/>
          </a:p>
          <a:p>
            <a:r>
              <a:rPr lang="it-IT" sz="2400" b="1" i="1" dirty="0" err="1">
                <a:effectLst>
                  <a:outerShdw blurRad="38100" dist="38100" dir="2700000" algn="tl">
                    <a:srgbClr val="000000">
                      <a:alpha val="43137"/>
                    </a:srgbClr>
                  </a:outerShdw>
                </a:effectLst>
              </a:rPr>
              <a:t>Finzi</a:t>
            </a:r>
            <a:r>
              <a:rPr lang="it-IT" sz="2400" b="1" i="1" dirty="0">
                <a:effectLst>
                  <a:outerShdw blurRad="38100" dist="38100" dir="2700000" algn="tl">
                    <a:srgbClr val="000000">
                      <a:alpha val="43137"/>
                    </a:srgbClr>
                  </a:outerShdw>
                </a:effectLst>
              </a:rPr>
              <a:t> Roberto </a:t>
            </a:r>
            <a:r>
              <a:rPr lang="it-IT" sz="2400" b="1" i="1" dirty="0" err="1">
                <a:effectLst>
                  <a:outerShdw blurRad="38100" dist="38100" dir="2700000" algn="tl">
                    <a:srgbClr val="000000">
                      <a:alpha val="43137"/>
                    </a:srgbClr>
                  </a:outerShdw>
                </a:effectLst>
              </a:rPr>
              <a:t>Moisè</a:t>
            </a:r>
            <a:r>
              <a:rPr lang="it-IT" sz="2400" i="1" dirty="0"/>
              <a:t>, nato nel 1881 a Trieste, nel 1943 fugge a </a:t>
            </a:r>
            <a:r>
              <a:rPr lang="it-IT" sz="2400" i="1" dirty="0" err="1"/>
              <a:t>Viserba</a:t>
            </a:r>
            <a:r>
              <a:rPr lang="it-IT" sz="2400" i="1" dirty="0"/>
              <a:t> con moglie e figlia; lascia il territorio riminese per Bologna, ma nel 1944 la famiglia è arrestata e tradotta a </a:t>
            </a:r>
            <a:r>
              <a:rPr lang="it-IT" sz="2400" i="1" dirty="0" err="1"/>
              <a:t>Fossoli</a:t>
            </a:r>
            <a:r>
              <a:rPr lang="it-IT" sz="2400" i="1" dirty="0"/>
              <a:t> e di lì ad Auschwitz. I coniugi sono uccisi all’arrivo, la figlia Clara sopravvive ed è liberata nel 1945.</a:t>
            </a:r>
          </a:p>
          <a:p>
            <a:endParaRPr lang="it-IT" sz="2400" i="1" dirty="0"/>
          </a:p>
          <a:p>
            <a:r>
              <a:rPr lang="it-IT" sz="2400" b="1" i="1" dirty="0" err="1">
                <a:effectLst>
                  <a:outerShdw blurRad="38100" dist="38100" dir="2700000" algn="tl">
                    <a:srgbClr val="000000">
                      <a:alpha val="43137"/>
                    </a:srgbClr>
                  </a:outerShdw>
                </a:effectLst>
              </a:rPr>
              <a:t>Mondolfi</a:t>
            </a:r>
            <a:r>
              <a:rPr lang="it-IT" sz="2400" b="1" i="1" dirty="0">
                <a:effectLst>
                  <a:outerShdw blurRad="38100" dist="38100" dir="2700000" algn="tl">
                    <a:srgbClr val="000000">
                      <a:alpha val="43137"/>
                    </a:srgbClr>
                  </a:outerShdw>
                </a:effectLst>
              </a:rPr>
              <a:t> Daria </a:t>
            </a:r>
            <a:r>
              <a:rPr lang="it-IT" sz="2400" i="1" dirty="0"/>
              <a:t>è legata a Rimini per via del fratello Raffaele, proprietario della colonia israelitica di Riccione.</a:t>
            </a:r>
          </a:p>
          <a:p>
            <a:r>
              <a:rPr lang="it-IT" sz="2400" i="1" dirty="0"/>
              <a:t>Nata a Firenze nel 1867, è arrestata nella sua città il 6 aprile del ’44; passa per </a:t>
            </a:r>
            <a:r>
              <a:rPr lang="it-IT" sz="2400" i="1" dirty="0" err="1"/>
              <a:t>Fossoli</a:t>
            </a:r>
            <a:r>
              <a:rPr lang="it-IT" sz="2400" i="1" dirty="0"/>
              <a:t> e termina il suo viaggio ad Auschwitz dove è uccisa all’arrivo.</a:t>
            </a:r>
          </a:p>
          <a:p>
            <a:r>
              <a:rPr lang="it-IT" sz="2400" i="1" dirty="0"/>
              <a:t> </a:t>
            </a:r>
            <a:endParaRPr lang="it-IT" sz="2400" b="1" i="1" dirty="0">
              <a:effectLst>
                <a:outerShdw blurRad="38100" dist="38100" dir="2700000" algn="tl">
                  <a:srgbClr val="000000">
                    <a:alpha val="43137"/>
                  </a:srgbClr>
                </a:outerShdw>
              </a:effectLst>
            </a:endParaRPr>
          </a:p>
          <a:p>
            <a:r>
              <a:rPr lang="it-IT" sz="2400" b="1" i="1" dirty="0">
                <a:effectLst>
                  <a:outerShdw blurRad="38100" dist="38100" dir="2700000" algn="tl">
                    <a:srgbClr val="000000">
                      <a:alpha val="43137"/>
                    </a:srgbClr>
                  </a:outerShdw>
                </a:effectLst>
              </a:rPr>
              <a:t>Treves Elisa</a:t>
            </a:r>
            <a:r>
              <a:rPr lang="it-IT" sz="2400" i="1" dirty="0"/>
              <a:t>, coniugata Borghi, è di Ferrara, è registrata a Rimini come residente temporanea (turista).</a:t>
            </a:r>
          </a:p>
          <a:p>
            <a:r>
              <a:rPr lang="it-IT" sz="2400" i="1" dirty="0"/>
              <a:t>E’ arrestata nel ‘44 a Ferrara insieme alla figlia Giorgia, sono portate a Fossoli e dopo otto giorni ad Auschwitz; Elisa viene uccisa all’arrivo.</a:t>
            </a:r>
          </a:p>
          <a:p>
            <a:endParaRPr lang="it-IT" i="1" dirty="0"/>
          </a:p>
        </p:txBody>
      </p:sp>
    </p:spTree>
  </p:cSld>
  <p:clrMapOvr>
    <a:masterClrMapping/>
  </p:clrMapOvr>
  <p:transition spd="med">
    <p:cover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79512" y="188640"/>
            <a:ext cx="874948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b="0" i="1" u="none" strike="noStrike" cap="none" normalizeH="0" baseline="0" dirty="0">
                <a:ln>
                  <a:noFill/>
                </a:ln>
                <a:solidFill>
                  <a:schemeClr val="tx1"/>
                </a:solidFill>
                <a:effectLst/>
                <a:ea typeface="Calibri" pitchFamily="34" charset="0"/>
                <a:cs typeface="Times New Roman" pitchFamily="18" charset="0"/>
              </a:rPr>
              <a:t>I deportati a </a:t>
            </a:r>
            <a:r>
              <a:rPr kumimoji="0" lang="it-IT" b="0" i="1" u="none" strike="noStrike" cap="none" normalizeH="0" baseline="0" dirty="0" err="1">
                <a:ln>
                  <a:noFill/>
                </a:ln>
                <a:solidFill>
                  <a:schemeClr val="tx1"/>
                </a:solidFill>
                <a:effectLst/>
                <a:ea typeface="Calibri" pitchFamily="34" charset="0"/>
                <a:cs typeface="Times New Roman" pitchFamily="18" charset="0"/>
              </a:rPr>
              <a:t>Fossoli</a:t>
            </a:r>
            <a:r>
              <a:rPr kumimoji="0" lang="it-IT" b="0" i="1" u="none" strike="noStrike" cap="none" normalizeH="0" baseline="0" dirty="0">
                <a:ln>
                  <a:noFill/>
                </a:ln>
                <a:solidFill>
                  <a:schemeClr val="tx1"/>
                </a:solidFill>
                <a:effectLst/>
                <a:ea typeface="Calibri" pitchFamily="34" charset="0"/>
                <a:cs typeface="Times New Roman" pitchFamily="18" charset="0"/>
              </a:rPr>
              <a:t> furono anche politici, da </a:t>
            </a:r>
            <a:r>
              <a:rPr kumimoji="0" lang="it-IT" b="0" i="1" u="none" strike="noStrike" cap="none" normalizeH="0" baseline="0" dirty="0" err="1">
                <a:ln>
                  <a:noFill/>
                </a:ln>
                <a:solidFill>
                  <a:schemeClr val="tx1"/>
                </a:solidFill>
                <a:effectLst/>
                <a:ea typeface="Calibri" pitchFamily="34" charset="0"/>
                <a:cs typeface="Times New Roman" pitchFamily="18" charset="0"/>
              </a:rPr>
              <a:t>Santarcangelo</a:t>
            </a:r>
            <a:r>
              <a:rPr kumimoji="0" lang="it-IT" b="0" i="1" u="none" strike="noStrike" cap="none" normalizeH="0" baseline="0" dirty="0">
                <a:ln>
                  <a:noFill/>
                </a:ln>
                <a:solidFill>
                  <a:schemeClr val="tx1"/>
                </a:solidFill>
                <a:effectLst/>
                <a:ea typeface="Calibri" pitchFamily="34" charset="0"/>
                <a:cs typeface="Times New Roman" pitchFamily="18" charset="0"/>
              </a:rPr>
              <a:t> vi giunse il professor </a:t>
            </a:r>
            <a:r>
              <a:rPr kumimoji="0" lang="it-IT" b="1" i="1" strike="noStrike" cap="none" normalizeH="0" baseline="0" dirty="0">
                <a:ln>
                  <a:noFill/>
                </a:ln>
                <a:solidFill>
                  <a:schemeClr val="tx1"/>
                </a:solidFill>
                <a:effectLst>
                  <a:outerShdw blurRad="38100" dist="38100" dir="2700000" algn="tl">
                    <a:srgbClr val="000000">
                      <a:alpha val="43137"/>
                    </a:srgbClr>
                  </a:outerShdw>
                </a:effectLst>
                <a:ea typeface="Calibri" pitchFamily="34" charset="0"/>
                <a:cs typeface="Times New Roman" pitchFamily="18" charset="0"/>
              </a:rPr>
              <a:t>Rino Molari </a:t>
            </a:r>
            <a:r>
              <a:rPr kumimoji="0" lang="it-IT" b="0" i="1" u="none" strike="noStrike" cap="none" normalizeH="0" baseline="0" dirty="0">
                <a:ln>
                  <a:noFill/>
                </a:ln>
                <a:solidFill>
                  <a:schemeClr val="tx1"/>
                </a:solidFill>
                <a:effectLst/>
                <a:ea typeface="Calibri" pitchFamily="34" charset="0"/>
                <a:cs typeface="Times New Roman" pitchFamily="18" charset="0"/>
              </a:rPr>
              <a:t>(n. 1911), arrestato per aver aiutato i perseguitati del regime fascista.</a:t>
            </a:r>
            <a:endParaRPr kumimoji="0" lang="it-IT" b="0" i="1"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b="0" i="1" u="none" strike="noStrike" cap="none" normalizeH="0" baseline="0" dirty="0">
                <a:ln>
                  <a:noFill/>
                </a:ln>
                <a:solidFill>
                  <a:schemeClr val="tx1"/>
                </a:solidFill>
                <a:effectLst/>
                <a:ea typeface="Calibri" pitchFamily="34" charset="0"/>
                <a:cs typeface="Times New Roman" pitchFamily="18" charset="0"/>
              </a:rPr>
              <a:t>Nel 1943 si trova a Riccione come insegnante di scuola media. Qui decide di dare un contributo alla lotta al regime e all’occupazione tedesca. Partecipa alla costituzione del primo nucleo antifascista. Si adopera per trovare un rifugio ai ricercati politici e organizza staffette per mettere in allarme i ricercati resistenti. In particolare la </a:t>
            </a:r>
            <a:r>
              <a:rPr kumimoji="0" lang="it-IT" b="0" i="1" u="none" strike="noStrike" cap="none" normalizeH="0" baseline="0" dirty="0" err="1">
                <a:ln>
                  <a:noFill/>
                </a:ln>
                <a:solidFill>
                  <a:schemeClr val="tx1"/>
                </a:solidFill>
                <a:effectLst/>
                <a:ea typeface="Calibri" pitchFamily="34" charset="0"/>
                <a:cs typeface="Times New Roman" pitchFamily="18" charset="0"/>
              </a:rPr>
              <a:t>Valconca</a:t>
            </a:r>
            <a:r>
              <a:rPr kumimoji="0" lang="it-IT" b="0" i="1" u="none" strike="noStrike" cap="none" normalizeH="0" baseline="0" dirty="0">
                <a:ln>
                  <a:noFill/>
                </a:ln>
                <a:solidFill>
                  <a:schemeClr val="tx1"/>
                </a:solidFill>
                <a:effectLst/>
                <a:ea typeface="Calibri" pitchFamily="34" charset="0"/>
                <a:cs typeface="Times New Roman" pitchFamily="18" charset="0"/>
              </a:rPr>
              <a:t> costituisce la base di incontri di un qualificato gruppo di resistenti di cui è l’anima politica.</a:t>
            </a:r>
            <a:endParaRPr kumimoji="0" lang="it-IT" b="0" i="1"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b="0" i="1" u="none" strike="noStrike" cap="none" normalizeH="0" baseline="0" dirty="0">
                <a:ln>
                  <a:noFill/>
                </a:ln>
                <a:solidFill>
                  <a:schemeClr val="tx1"/>
                </a:solidFill>
                <a:effectLst/>
                <a:ea typeface="Calibri" pitchFamily="34" charset="0"/>
                <a:cs typeface="Times New Roman" pitchFamily="18" charset="0"/>
              </a:rPr>
              <a:t>Viene arrestato nell’aprile del ’44 per delazione; a </a:t>
            </a:r>
            <a:r>
              <a:rPr kumimoji="0" lang="it-IT" b="0" i="1" u="none" strike="noStrike" cap="none" normalizeH="0" baseline="0" dirty="0" err="1">
                <a:ln>
                  <a:noFill/>
                </a:ln>
                <a:solidFill>
                  <a:schemeClr val="tx1"/>
                </a:solidFill>
                <a:effectLst/>
                <a:ea typeface="Calibri" pitchFamily="34" charset="0"/>
                <a:cs typeface="Times New Roman" pitchFamily="18" charset="0"/>
              </a:rPr>
              <a:t>Fossoli</a:t>
            </a:r>
            <a:r>
              <a:rPr kumimoji="0" lang="it-IT" b="0" i="1" u="none" strike="noStrike" cap="none" normalizeH="0" baseline="0" dirty="0">
                <a:ln>
                  <a:noFill/>
                </a:ln>
                <a:solidFill>
                  <a:schemeClr val="tx1"/>
                </a:solidFill>
                <a:effectLst/>
                <a:ea typeface="Calibri" pitchFamily="34" charset="0"/>
                <a:cs typeface="Times New Roman" pitchFamily="18" charset="0"/>
              </a:rPr>
              <a:t> nel gruppo dei 67 prelevati tra le persone presenti nel campo c’è anche lui: tutti vengono uccisi il 12 luglio 1944.</a:t>
            </a:r>
            <a:endParaRPr kumimoji="0" lang="it-IT" b="0" i="1" u="none" strike="noStrike" cap="none" normalizeH="0" baseline="0" dirty="0">
              <a:ln>
                <a:noFill/>
              </a:ln>
              <a:solidFill>
                <a:schemeClr val="tx1"/>
              </a:solidFill>
              <a:effectLst/>
              <a:cs typeface="Arial" pitchFamily="34" charset="0"/>
            </a:endParaRPr>
          </a:p>
        </p:txBody>
      </p:sp>
      <p:pic>
        <p:nvPicPr>
          <p:cNvPr id="3" name="Immagine 2" descr="http://www.chiamamicitta.it/wp-content/uploads/2017/10/molari-fossoli.jpg"/>
          <p:cNvPicPr/>
          <p:nvPr/>
        </p:nvPicPr>
        <p:blipFill>
          <a:blip r:embed="rId2" cstate="print"/>
          <a:srcRect/>
          <a:stretch>
            <a:fillRect/>
          </a:stretch>
        </p:blipFill>
        <p:spPr>
          <a:xfrm>
            <a:off x="899592" y="2780928"/>
            <a:ext cx="7344816" cy="3933056"/>
          </a:xfrm>
          <a:prstGeom prst="rect">
            <a:avLst/>
          </a:prstGeom>
          <a:noFill/>
          <a:ln>
            <a:solidFill>
              <a:schemeClr val="bg1"/>
            </a:solidFill>
            <a:prstDash/>
          </a:ln>
        </p:spPr>
      </p:pic>
    </p:spTree>
  </p:cSld>
  <p:clrMapOvr>
    <a:masterClrMapping/>
  </p:clrMapOvr>
  <p:transition spd="med">
    <p:push dir="d"/>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79512" y="5934670"/>
            <a:ext cx="6012160" cy="923330"/>
          </a:xfrm>
          <a:prstGeom prst="rect">
            <a:avLst/>
          </a:prstGeom>
        </p:spPr>
        <p:txBody>
          <a:bodyPr wrap="square">
            <a:spAutoFit/>
          </a:bodyPr>
          <a:lstStyle/>
          <a:p>
            <a:r>
              <a:rPr lang="it-IT" i="1" dirty="0">
                <a:effectLst>
                  <a:outerShdw blurRad="38100" dist="38100" dir="2700000" algn="tl">
                    <a:srgbClr val="000000">
                      <a:alpha val="43137"/>
                    </a:srgbClr>
                  </a:outerShdw>
                </a:effectLst>
              </a:rPr>
              <a:t>Frase tratta dall’opera di Bertolt Brecht, </a:t>
            </a:r>
            <a:r>
              <a:rPr lang="it-IT" i="1" u="sng" dirty="0">
                <a:effectLst>
                  <a:outerShdw blurRad="38100" dist="38100" dir="2700000" algn="tl">
                    <a:srgbClr val="000000">
                      <a:alpha val="43137"/>
                    </a:srgbClr>
                  </a:outerShdw>
                </a:effectLst>
              </a:rPr>
              <a:t>La resistibile ascesa di Arturo </a:t>
            </a:r>
            <a:r>
              <a:rPr lang="it-IT" i="1" u="sng" dirty="0" err="1">
                <a:effectLst>
                  <a:outerShdw blurRad="38100" dist="38100" dir="2700000" algn="tl">
                    <a:srgbClr val="000000">
                      <a:alpha val="43137"/>
                    </a:srgbClr>
                  </a:outerShdw>
                </a:effectLst>
              </a:rPr>
              <a:t>Ui</a:t>
            </a:r>
            <a:r>
              <a:rPr lang="it-IT" i="1" dirty="0">
                <a:effectLst>
                  <a:outerShdw blurRad="38100" dist="38100" dir="2700000" algn="tl">
                    <a:srgbClr val="000000">
                      <a:alpha val="43137"/>
                    </a:srgbClr>
                  </a:outerShdw>
                </a:effectLst>
              </a:rPr>
              <a:t>, e collocata all’ingresso del </a:t>
            </a:r>
            <a:r>
              <a:rPr lang="it-IT" i="1" u="sng" dirty="0">
                <a:effectLst>
                  <a:outerShdw blurRad="38100" dist="38100" dir="2700000" algn="tl">
                    <a:srgbClr val="000000">
                      <a:alpha val="43137"/>
                    </a:srgbClr>
                  </a:outerShdw>
                </a:effectLst>
              </a:rPr>
              <a:t>Museo al Deportato</a:t>
            </a:r>
            <a:r>
              <a:rPr lang="it-IT" i="1" dirty="0">
                <a:effectLst>
                  <a:outerShdw blurRad="38100" dist="38100" dir="2700000" algn="tl">
                    <a:srgbClr val="000000">
                      <a:alpha val="43137"/>
                    </a:srgbClr>
                  </a:outerShdw>
                </a:effectLst>
              </a:rPr>
              <a:t> di Carpi.</a:t>
            </a:r>
          </a:p>
        </p:txBody>
      </p:sp>
    </p:spTree>
  </p:cSld>
  <p:clrMapOvr>
    <a:masterClrMapping/>
  </p:clrMapOvr>
  <p:transition spd="med">
    <p:spli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444144" y="260648"/>
            <a:ext cx="2190536"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5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S.I.A.S.</a:t>
            </a:r>
            <a:endParaRPr lang="it-IT"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4" name="CasellaDiTesto 3"/>
          <p:cNvSpPr txBox="1"/>
          <p:nvPr/>
        </p:nvSpPr>
        <p:spPr>
          <a:xfrm>
            <a:off x="290940" y="1183978"/>
            <a:ext cx="8496944" cy="1477328"/>
          </a:xfrm>
          <a:prstGeom prst="rect">
            <a:avLst/>
          </a:prstGeom>
          <a:noFill/>
        </p:spPr>
        <p:txBody>
          <a:bodyPr wrap="square" rtlCol="0">
            <a:spAutoFit/>
          </a:bodyPr>
          <a:lstStyle/>
          <a:p>
            <a:r>
              <a:rPr lang="it-IT" i="1" dirty="0"/>
              <a:t>Il </a:t>
            </a:r>
            <a:r>
              <a:rPr lang="it-IT" b="1" i="1" dirty="0"/>
              <a:t>S.I.A.S. </a:t>
            </a:r>
            <a:r>
              <a:rPr lang="it-IT" i="1" dirty="0"/>
              <a:t>, ovvero il </a:t>
            </a:r>
            <a:r>
              <a:rPr lang="it-IT" b="1" i="1" dirty="0"/>
              <a:t>Sistema Informativo degli Archivi di Stato</a:t>
            </a:r>
            <a:r>
              <a:rPr lang="it-IT" i="1" dirty="0"/>
              <a:t>, è il servizio on-line dato in dotazione dal gruppo dei principali archivi statali italiani, è un motore di ricerca che permette per l’appunto di ricercare determinati documenti, conoscendone l’ubicazione e il codice rappresentativo. Non tutti gli archivi danno per disponibili anche le immagini dei documenti originali, ma il contenuto è sempre presente sotto forma di riassunto.</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940" y="2852936"/>
            <a:ext cx="4608512" cy="3401679"/>
          </a:xfrm>
          <a:prstGeom prst="rect">
            <a:avLst/>
          </a:prstGeom>
        </p:spPr>
      </p:pic>
      <p:sp>
        <p:nvSpPr>
          <p:cNvPr id="2" name="Rettangolo 1"/>
          <p:cNvSpPr/>
          <p:nvPr/>
        </p:nvSpPr>
        <p:spPr>
          <a:xfrm>
            <a:off x="5511571" y="4206685"/>
            <a:ext cx="2666820" cy="369332"/>
          </a:xfrm>
          <a:prstGeom prst="rect">
            <a:avLst/>
          </a:prstGeom>
        </p:spPr>
        <p:txBody>
          <a:bodyPr wrap="none">
            <a:spAutoFit/>
          </a:bodyPr>
          <a:lstStyle/>
          <a:p>
            <a:r>
              <a:rPr lang="it-IT" dirty="0">
                <a:hlinkClick r:id="rId3" action="ppaction://hlinkfile"/>
              </a:rPr>
              <a:t>http://www.archivi-sias.it</a:t>
            </a:r>
            <a:endParaRPr lang="it-IT" dirty="0"/>
          </a:p>
        </p:txBody>
      </p:sp>
    </p:spTree>
    <p:extLst>
      <p:ext uri="{BB962C8B-B14F-4D97-AF65-F5344CB8AC3E}">
        <p14:creationId xmlns:p14="http://schemas.microsoft.com/office/powerpoint/2010/main" val="254390939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640" y="188640"/>
            <a:ext cx="6781800" cy="1600200"/>
          </a:xfrm>
        </p:spPr>
        <p:txBody>
          <a:bodyPr/>
          <a:lstStyle/>
          <a:p>
            <a:r>
              <a:rPr lang="it-IT" dirty="0"/>
              <a:t>SQUADRISMO</a:t>
            </a:r>
          </a:p>
        </p:txBody>
      </p:sp>
      <p:sp>
        <p:nvSpPr>
          <p:cNvPr id="3" name="Segnaposto contenuto 2"/>
          <p:cNvSpPr>
            <a:spLocks noGrp="1"/>
          </p:cNvSpPr>
          <p:nvPr>
            <p:ph idx="1"/>
          </p:nvPr>
        </p:nvSpPr>
        <p:spPr>
          <a:xfrm>
            <a:off x="827584" y="2204864"/>
            <a:ext cx="7543800" cy="3886200"/>
          </a:xfrm>
        </p:spPr>
        <p:txBody>
          <a:bodyPr>
            <a:normAutofit/>
          </a:bodyPr>
          <a:lstStyle/>
          <a:p>
            <a:pPr algn="ctr"/>
            <a:r>
              <a:rPr lang="it-IT" sz="2800" dirty="0"/>
              <a:t>LUIGI PLATANIA</a:t>
            </a:r>
          </a:p>
          <a:p>
            <a:pPr algn="ctr"/>
            <a:r>
              <a:rPr lang="it-IT" sz="2800" dirty="0"/>
              <a:t>SANTA GIUSTINA</a:t>
            </a:r>
          </a:p>
          <a:p>
            <a:pPr algn="ctr"/>
            <a:r>
              <a:rPr lang="it-IT" sz="2800" dirty="0"/>
              <a:t>IL BOLOGNESE</a:t>
            </a:r>
          </a:p>
          <a:p>
            <a:pPr algn="ctr"/>
            <a:r>
              <a:rPr lang="it-IT" sz="2800" dirty="0"/>
              <a:t>SCONTRI POPOLARI</a:t>
            </a:r>
          </a:p>
          <a:p>
            <a:pPr algn="ctr"/>
            <a:r>
              <a:rPr lang="it-IT" sz="2800" dirty="0"/>
              <a:t>FEROCIA DEL FASCISMO</a:t>
            </a:r>
          </a:p>
          <a:p>
            <a:pPr algn="ctr"/>
            <a:r>
              <a:rPr lang="it-IT" sz="2800" dirty="0"/>
              <a:t>CRIMINE DI MILANO</a:t>
            </a:r>
          </a:p>
          <a:p>
            <a:pPr algn="ctr"/>
            <a:r>
              <a:rPr lang="it-IT" sz="2800" dirty="0"/>
              <a:t>OLGA BONDI</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3874285541"/>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IMING" val="|0.8|2.3|6.2"/>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opertina">
  <a:themeElements>
    <a:clrScheme name="Essenziale">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pertina">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998</TotalTime>
  <Words>4145</Words>
  <Application>Microsoft Office PowerPoint</Application>
  <PresentationFormat>Presentazione su schermo (4:3)</PresentationFormat>
  <Paragraphs>214</Paragraphs>
  <Slides>75</Slides>
  <Notes>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75</vt:i4>
      </vt:variant>
    </vt:vector>
  </HeadingPairs>
  <TitlesOfParts>
    <vt:vector size="83" baseType="lpstr">
      <vt:lpstr>Agency FB</vt:lpstr>
      <vt:lpstr>Arial</vt:lpstr>
      <vt:lpstr>Calibri</vt:lpstr>
      <vt:lpstr>EmojiOne Color</vt:lpstr>
      <vt:lpstr>Playfair Display</vt:lpstr>
      <vt:lpstr>Times New Roman</vt:lpstr>
      <vt:lpstr>Wingdings</vt:lpstr>
      <vt:lpstr>Copertina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SQUADRISMO</vt:lpstr>
      <vt:lpstr>«La Riscossa» 21/05/1921  LUIGI PLATANIA, dapprima anarchico, aderì ai Fasci di Combattimento nel ‘19 e divenne fervente patriota e convinto fascista. Nei primi anni Venti caratterizzati da violenze ‘rosse’ e ‘nere’ fu assassinato da sicari forse anarchici, forse comunisti. La sua morte provocò altre violenze, in particolare l’eccidio di Santa Giustina. </vt:lpstr>
      <vt:lpstr>SANTA GIUSTINA «GERMINAL» 28/05/1921</vt:lpstr>
      <vt:lpstr>IL BOLOGNESE   03/06/1922 «GERMINAL»</vt:lpstr>
      <vt:lpstr>SCONTRI POPOLARI «GERMINAL» 28/07/1921    </vt:lpstr>
      <vt:lpstr>FEROCIA DEL FASCISMO «GERMINAL» 01/01/1921</vt:lpstr>
      <vt:lpstr>CRIMINE DI MILANO  «GERMINAL»  26/03/1921</vt:lpstr>
      <vt:lpstr>«L’AUSA» 27/07/1922 – Il trafiletto fa riferimento all’assassinio  di OLGA BONDI avvenuto il 24 luglio del 1922 sulla via XX Settembre ad opera di squadristi. La ragazza cadde sotto i colpi di arma da fuoco che avrebbero dovuto eliminare il fidanzato con cui stava passeggiando, l’anarchico Nello Rossi che fu ferito, ma riuscì a salvarsi.</vt:lpstr>
      <vt:lpstr>ASCESA E CONSOLIDAMENTO DEL REGIME FASCISTA</vt:lpstr>
      <vt:lpstr>Prima del regime </vt:lpstr>
      <vt:lpstr>Marcia su Roma</vt:lpstr>
      <vt:lpstr>Presentazione standard di PowerPoint</vt:lpstr>
      <vt:lpstr>Il caso Matteotti</vt:lpstr>
      <vt:lpstr>Presentazione standard di PowerPoint</vt:lpstr>
      <vt:lpstr>Presentazione standard di PowerPoint</vt:lpstr>
      <vt:lpstr>Le leggi fascistissime</vt:lpstr>
      <vt:lpstr>La scuola </vt:lpstr>
      <vt:lpstr>Presentazione standard di PowerPoint</vt:lpstr>
      <vt:lpstr>L’Opera Nazionale Balilla</vt:lpstr>
      <vt:lpstr>Presentazione standard di PowerPoint</vt:lpstr>
      <vt:lpstr>L’adesione alle camicie nere</vt:lpstr>
      <vt:lpstr>Boccaccio in epoca fascista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PRESENZA EBRAICA </vt:lpstr>
      <vt:lpstr>LETTERA DEI LAVORATORI</vt:lpstr>
      <vt:lpstr>ATTO DEL PODESTA’ </vt:lpstr>
      <vt:lpstr>FAMIGLIE EBREE</vt:lpstr>
      <vt:lpstr>MARIO CASTELBOLOGNESI</vt:lpstr>
      <vt:lpstr>FELICE PULLÈ ELOGIA CASTELBOLOGNESI</vt:lpstr>
      <vt:lpstr>Presentazione standard di PowerPoint</vt:lpstr>
      <vt:lpstr>SECONDO RIFIUTO DI  DISCRIMINAZIONE</vt:lpstr>
      <vt:lpstr>RAUL LOPES PEGNA</vt:lpstr>
      <vt:lpstr>CARLO WIDGER</vt:lpstr>
      <vt:lpstr>LETTERA DI BELEMMI</vt:lpstr>
      <vt:lpstr>GIORGIO MATRAI</vt:lpstr>
      <vt:lpstr>IL DR. MATRAI NON VIENE DISCRIMINATO</vt:lpstr>
      <vt:lpstr>LICENZIAMENTO</vt:lpstr>
      <vt:lpstr>ALDO LEVI</vt:lpstr>
      <vt:lpstr>DISCRIMINAZIONE ACCETTATA</vt:lpstr>
      <vt:lpstr>PRECETTAZIONI</vt:lpstr>
      <vt:lpstr>Alcuni ebrei vissuti o passati per il riminese, deportati a Fossoli e di lì ad Auschwitz o in altri lager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strutturazione dell’Archivio di Stato</dc:title>
  <dc:creator>studente</dc:creator>
  <cp:lastModifiedBy>mamma</cp:lastModifiedBy>
  <cp:revision>162</cp:revision>
  <dcterms:created xsi:type="dcterms:W3CDTF">2018-03-07T12:32:26Z</dcterms:created>
  <dcterms:modified xsi:type="dcterms:W3CDTF">2018-05-15T10:35:19Z</dcterms:modified>
</cp:coreProperties>
</file>